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7" r:id="rId1"/>
  </p:sldMasterIdLst>
  <p:notesMasterIdLst>
    <p:notesMasterId r:id="rId13"/>
  </p:notesMasterIdLst>
  <p:sldIdLst>
    <p:sldId id="256" r:id="rId2"/>
    <p:sldId id="257" r:id="rId3"/>
    <p:sldId id="402" r:id="rId4"/>
    <p:sldId id="258" r:id="rId5"/>
    <p:sldId id="401" r:id="rId6"/>
    <p:sldId id="260" r:id="rId7"/>
    <p:sldId id="403" r:id="rId8"/>
    <p:sldId id="262" r:id="rId9"/>
    <p:sldId id="404" r:id="rId10"/>
    <p:sldId id="406" r:id="rId11"/>
    <p:sldId id="264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F368E86-C4B8-4A85-A388-EC3506566388}" v="10" dt="2025-02-03T17:29:41.962"/>
    <p1510:client id="{64A24D79-DA5F-42F3-B73F-BADD41F186A6}" v="77" dt="2025-02-03T17:26:09.56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93" autoAdjust="0"/>
    <p:restoredTop sz="94676"/>
  </p:normalViewPr>
  <p:slideViewPr>
    <p:cSldViewPr snapToGrid="0">
      <p:cViewPr varScale="1">
        <p:scale>
          <a:sx n="90" d="100"/>
          <a:sy n="90" d="100"/>
        </p:scale>
        <p:origin x="355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991C23-9877-41FA-86F3-8B99A0D62EF7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C02819-F226-43AA-93E4-17F40A0F72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4648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Slide Image Placeholder 1">
            <a:extLst>
              <a:ext uri="{FF2B5EF4-FFF2-40B4-BE49-F238E27FC236}">
                <a16:creationId xmlns:a16="http://schemas.microsoft.com/office/drawing/2014/main" id="{47E60C3E-D5B5-150C-61B1-31EA1D0E692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0" name="Notes Placeholder 2">
            <a:extLst>
              <a:ext uri="{FF2B5EF4-FFF2-40B4-BE49-F238E27FC236}">
                <a16:creationId xmlns:a16="http://schemas.microsoft.com/office/drawing/2014/main" id="{5313A5ED-4775-2D20-C461-B36194542B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Balazs and Morello Frosch</a:t>
            </a:r>
          </a:p>
          <a:p>
            <a:r>
              <a:rPr lang="en-US" altLang="en-US">
                <a:latin typeface="Arial" panose="020B0604020202020204" pitchFamily="34" charset="0"/>
              </a:rPr>
              <a:t>The role of community members in research can vary.  In traditional research”/”helicopter science”,  the local context  is not considered nor does the local community have influence on the research question or design.</a:t>
            </a:r>
          </a:p>
          <a:p>
            <a:r>
              <a:rPr lang="en-US" altLang="en-US">
                <a:latin typeface="Arial" panose="020B0604020202020204" pitchFamily="34" charset="0"/>
              </a:rPr>
              <a:t>In Community Engaged Research (here “CBPR”)  the role of community members increases: they might  participate in research design,  might be involved with pre and post data collection, and might also participate in the dissemination of results.  This transforms community members from a “study participant” to a “Research partners” that share in the doing, interpreting, and acting on research.  ANY QUESTIONS ABOUT THIS ILLUSTRATION?</a:t>
            </a:r>
          </a:p>
          <a:p>
            <a:endParaRPr lang="en-US" altLang="en-US">
              <a:latin typeface="Arial" panose="020B0604020202020204" pitchFamily="34" charset="0"/>
            </a:endParaRPr>
          </a:p>
          <a:p>
            <a:r>
              <a:rPr lang="en-US" altLang="en-US">
                <a:latin typeface="Arial" panose="020B0604020202020204" pitchFamily="34" charset="0"/>
              </a:rPr>
              <a:t>While these are not brand new approaches to research…they are new for research intensive universities such as UCM</a:t>
            </a:r>
          </a:p>
          <a:p>
            <a:r>
              <a:rPr lang="en-US" altLang="en-US">
                <a:latin typeface="Arial" panose="020B0604020202020204" pitchFamily="34" charset="0"/>
              </a:rPr>
              <a:t>…our new campus has the oppty to develop</a:t>
            </a:r>
          </a:p>
        </p:txBody>
      </p:sp>
      <p:sp>
        <p:nvSpPr>
          <p:cNvPr id="48131" name="Slide Number Placeholder 3">
            <a:extLst>
              <a:ext uri="{FF2B5EF4-FFF2-40B4-BE49-F238E27FC236}">
                <a16:creationId xmlns:a16="http://schemas.microsoft.com/office/drawing/2014/main" id="{39F48569-8CBA-A5EA-5440-459F3AFD20C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C6638D61-1FEA-6D48-B92B-A45D94FDE87F}" type="slidenum">
              <a:rPr lang="en-US" altLang="en-US" sz="1200" smtClean="0">
                <a:solidFill>
                  <a:srgbClr val="000000"/>
                </a:solidFill>
              </a:rPr>
              <a:pPr/>
              <a:t>5</a:t>
            </a:fld>
            <a:endParaRPr lang="en-US" altLang="en-US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4A198FB5-A4A5-454A-BEAC-618512355B86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560C3158-8A43-4A05-857B-42EC8292EC3A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1017761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98FB5-A4A5-454A-BEAC-618512355B86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C3158-8A43-4A05-857B-42EC8292EC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9179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98FB5-A4A5-454A-BEAC-618512355B86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C3158-8A43-4A05-857B-42EC8292EC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6646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98FB5-A4A5-454A-BEAC-618512355B86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C3158-8A43-4A05-857B-42EC8292EC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0398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A198FB5-A4A5-454A-BEAC-618512355B86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60C3158-8A43-4A05-857B-42EC8292EC3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42309735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98FB5-A4A5-454A-BEAC-618512355B86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C3158-8A43-4A05-857B-42EC8292EC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259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98FB5-A4A5-454A-BEAC-618512355B86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C3158-8A43-4A05-857B-42EC8292EC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854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98FB5-A4A5-454A-BEAC-618512355B86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C3158-8A43-4A05-857B-42EC8292EC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9672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98FB5-A4A5-454A-BEAC-618512355B86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C3158-8A43-4A05-857B-42EC8292EC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4033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A198FB5-A4A5-454A-BEAC-618512355B86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60C3158-8A43-4A05-857B-42EC8292EC3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4367768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A198FB5-A4A5-454A-BEAC-618512355B86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60C3158-8A43-4A05-857B-42EC8292EC3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169919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4A198FB5-A4A5-454A-BEAC-618512355B86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560C3158-8A43-4A05-857B-42EC8292EC3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227824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8" r:id="rId1"/>
    <p:sldLayoutId id="2147483869" r:id="rId2"/>
    <p:sldLayoutId id="2147483870" r:id="rId3"/>
    <p:sldLayoutId id="2147483871" r:id="rId4"/>
    <p:sldLayoutId id="2147483872" r:id="rId5"/>
    <p:sldLayoutId id="2147483873" r:id="rId6"/>
    <p:sldLayoutId id="2147483874" r:id="rId7"/>
    <p:sldLayoutId id="2147483875" r:id="rId8"/>
    <p:sldLayoutId id="2147483876" r:id="rId9"/>
    <p:sldLayoutId id="2147483877" r:id="rId10"/>
    <p:sldLayoutId id="2147483878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svg"/><Relationship Id="rId7" Type="http://schemas.openxmlformats.org/officeDocument/2006/relationships/image" Target="../media/image21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B73C468-D875-4A8E-A540-E43BF8232D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0ABFCE-8D97-EC7E-A9E9-D246C7A5EF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11885" y="634028"/>
            <a:ext cx="4798243" cy="3732835"/>
          </a:xfrm>
        </p:spPr>
        <p:txBody>
          <a:bodyPr>
            <a:normAutofit/>
          </a:bodyPr>
          <a:lstStyle/>
          <a:p>
            <a:r>
              <a:rPr lang="en-US" sz="50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Why Do We need Community in our Research?</a:t>
            </a:r>
            <a:br>
              <a:rPr lang="en-US" sz="50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500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EC85E77-3394-9F4A-9318-4FD2CC964D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11885" y="4436462"/>
            <a:ext cx="4798243" cy="1794656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with University Friends Circle on February 4, 2025</a:t>
            </a:r>
          </a:p>
        </p:txBody>
      </p:sp>
      <p:sp>
        <p:nvSpPr>
          <p:cNvPr id="5" name="Freeform 6">
            <a:extLst>
              <a:ext uri="{FF2B5EF4-FFF2-40B4-BE49-F238E27FC236}">
                <a16:creationId xmlns:a16="http://schemas.microsoft.com/office/drawing/2014/main" id="{B4734F2F-19FC-4D35-9BDE-5CEAD57D9B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027878" y="2016617"/>
            <a:ext cx="3275013" cy="4408488"/>
          </a:xfrm>
          <a:custGeom>
            <a:avLst/>
            <a:gdLst/>
            <a:ahLst/>
            <a:cxnLst/>
            <a:rect l="l" t="t" r="r" b="b"/>
            <a:pathLst>
              <a:path w="10000" h="10000">
                <a:moveTo>
                  <a:pt x="8761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9126"/>
                </a:lnTo>
                <a:lnTo>
                  <a:pt x="8761" y="9127"/>
                </a:lnTo>
                <a:lnTo>
                  <a:pt x="8761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" name="Freeform 6">
            <a:extLst>
              <a:ext uri="{FF2B5EF4-FFF2-40B4-BE49-F238E27FC236}">
                <a16:creationId xmlns:a16="http://schemas.microsoft.com/office/drawing/2014/main" id="{D97A8A26-FD96-4968-A34A-727382AC7E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649163" y="634028"/>
            <a:ext cx="3275668" cy="4408488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7" name="Graphic 6" descr="Questions">
            <a:extLst>
              <a:ext uri="{FF2B5EF4-FFF2-40B4-BE49-F238E27FC236}">
                <a16:creationId xmlns:a16="http://schemas.microsoft.com/office/drawing/2014/main" id="{41A8FA5B-7ED8-4F90-9F71-4544B7A12B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71403" y="1425173"/>
            <a:ext cx="4207669" cy="4207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074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952500" y="894216"/>
            <a:ext cx="4751442" cy="8097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7074"/>
              </a:lnSpc>
              <a:spcBef>
                <a:spcPct val="0"/>
              </a:spcBef>
            </a:pPr>
            <a:r>
              <a:rPr lang="en-US" sz="4000" dirty="0">
                <a:solidFill>
                  <a:srgbClr val="000000"/>
                </a:solidFill>
                <a:latin typeface="Franklin Gothic Book"/>
                <a:ea typeface="TAN Pearl"/>
                <a:cs typeface="TAN Pearl"/>
                <a:sym typeface="TAN Pearl"/>
              </a:rPr>
              <a:t>How to Get</a:t>
            </a:r>
            <a:r>
              <a:rPr lang="en-US" sz="4300" dirty="0">
                <a:solidFill>
                  <a:srgbClr val="000000"/>
                </a:solidFill>
                <a:latin typeface="Franklin Gothic Book"/>
                <a:ea typeface="TAN Pearl"/>
                <a:cs typeface="TAN Pearl"/>
                <a:sym typeface="TAN Pearl"/>
              </a:rPr>
              <a:t> </a:t>
            </a:r>
            <a:r>
              <a:rPr lang="en-US" sz="4000" dirty="0">
                <a:solidFill>
                  <a:srgbClr val="000000"/>
                </a:solidFill>
                <a:latin typeface="Franklin Gothic Book"/>
                <a:sym typeface="TAN Pearl"/>
              </a:rPr>
              <a:t>Involved</a:t>
            </a:r>
            <a:endParaRPr lang="en-US" sz="4000" dirty="0">
              <a:latin typeface="Franklin Gothic Book"/>
            </a:endParaRPr>
          </a:p>
        </p:txBody>
      </p:sp>
      <p:sp>
        <p:nvSpPr>
          <p:cNvPr id="3" name="AutoShape 3"/>
          <p:cNvSpPr/>
          <p:nvPr/>
        </p:nvSpPr>
        <p:spPr>
          <a:xfrm>
            <a:off x="6554242" y="1514620"/>
            <a:ext cx="6920483" cy="0"/>
          </a:xfrm>
          <a:prstGeom prst="line">
            <a:avLst/>
          </a:prstGeom>
          <a:ln w="19050" cap="flat">
            <a:solidFill>
              <a:srgbClr val="100F0D"/>
            </a:solidFill>
            <a:prstDash val="solid"/>
            <a:headEnd type="none" w="sm" len="sm"/>
            <a:tailEnd type="none" w="sm" len="sm"/>
          </a:ln>
        </p:spPr>
        <p:txBody>
          <a:bodyPr/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800"/>
          </a:p>
        </p:txBody>
      </p:sp>
      <p:sp>
        <p:nvSpPr>
          <p:cNvPr id="4" name="Freeform 4"/>
          <p:cNvSpPr/>
          <p:nvPr/>
        </p:nvSpPr>
        <p:spPr>
          <a:xfrm>
            <a:off x="5363183" y="904238"/>
            <a:ext cx="1191059" cy="1117430"/>
          </a:xfrm>
          <a:custGeom>
            <a:avLst/>
            <a:gdLst/>
            <a:ahLst/>
            <a:cxnLst/>
            <a:rect l="l" t="t" r="r" b="b"/>
            <a:pathLst>
              <a:path w="1786588" h="1676145">
                <a:moveTo>
                  <a:pt x="0" y="0"/>
                </a:moveTo>
                <a:lnTo>
                  <a:pt x="1786588" y="0"/>
                </a:lnTo>
                <a:lnTo>
                  <a:pt x="1786588" y="1676145"/>
                </a:lnTo>
                <a:lnTo>
                  <a:pt x="0" y="167614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800"/>
          </a:p>
        </p:txBody>
      </p:sp>
      <p:sp>
        <p:nvSpPr>
          <p:cNvPr id="5" name="Freeform 5"/>
          <p:cNvSpPr/>
          <p:nvPr/>
        </p:nvSpPr>
        <p:spPr>
          <a:xfrm rot="10800000">
            <a:off x="777471" y="4775046"/>
            <a:ext cx="2244581" cy="645317"/>
          </a:xfrm>
          <a:custGeom>
            <a:avLst/>
            <a:gdLst/>
            <a:ahLst/>
            <a:cxnLst/>
            <a:rect l="l" t="t" r="r" b="b"/>
            <a:pathLst>
              <a:path w="3366871" h="967975">
                <a:moveTo>
                  <a:pt x="0" y="0"/>
                </a:moveTo>
                <a:lnTo>
                  <a:pt x="3366871" y="0"/>
                </a:lnTo>
                <a:lnTo>
                  <a:pt x="3366871" y="967976"/>
                </a:lnTo>
                <a:lnTo>
                  <a:pt x="0" y="96797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29000"/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800"/>
          </a:p>
        </p:txBody>
      </p:sp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864028" y="2636654"/>
            <a:ext cx="2065126" cy="2399077"/>
            <a:chOff x="0" y="0"/>
            <a:chExt cx="5466080" cy="63500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5439410" cy="6348730"/>
            </a:xfrm>
            <a:custGeom>
              <a:avLst/>
              <a:gdLst/>
              <a:ahLst/>
              <a:cxnLst/>
              <a:rect l="l" t="t" r="r" b="b"/>
              <a:pathLst>
                <a:path w="5439410" h="6348730">
                  <a:moveTo>
                    <a:pt x="5419090" y="0"/>
                  </a:moveTo>
                  <a:lnTo>
                    <a:pt x="19050" y="0"/>
                  </a:lnTo>
                  <a:cubicBezTo>
                    <a:pt x="8890" y="0"/>
                    <a:pt x="0" y="8890"/>
                    <a:pt x="0" y="20320"/>
                  </a:cubicBezTo>
                  <a:lnTo>
                    <a:pt x="0" y="6329680"/>
                  </a:lnTo>
                  <a:cubicBezTo>
                    <a:pt x="0" y="6339840"/>
                    <a:pt x="8890" y="6348730"/>
                    <a:pt x="19050" y="6348730"/>
                  </a:cubicBezTo>
                  <a:lnTo>
                    <a:pt x="5419090" y="6348730"/>
                  </a:lnTo>
                  <a:cubicBezTo>
                    <a:pt x="5429250" y="6348730"/>
                    <a:pt x="5438140" y="6339840"/>
                    <a:pt x="5438140" y="6329680"/>
                  </a:cubicBezTo>
                  <a:lnTo>
                    <a:pt x="5438140" y="20320"/>
                  </a:lnTo>
                  <a:cubicBezTo>
                    <a:pt x="5439410" y="8890"/>
                    <a:pt x="5430520" y="0"/>
                    <a:pt x="5419090" y="0"/>
                  </a:cubicBezTo>
                  <a:close/>
                  <a:moveTo>
                    <a:pt x="5137150" y="314960"/>
                  </a:moveTo>
                  <a:lnTo>
                    <a:pt x="5137150" y="4970780"/>
                  </a:lnTo>
                  <a:cubicBezTo>
                    <a:pt x="5137150" y="4980940"/>
                    <a:pt x="5128260" y="4989830"/>
                    <a:pt x="5118100" y="4989830"/>
                  </a:cubicBezTo>
                  <a:lnTo>
                    <a:pt x="266700" y="4989830"/>
                  </a:lnTo>
                  <a:cubicBezTo>
                    <a:pt x="256540" y="4989830"/>
                    <a:pt x="247650" y="4980940"/>
                    <a:pt x="247650" y="4970780"/>
                  </a:cubicBezTo>
                  <a:lnTo>
                    <a:pt x="247650" y="314960"/>
                  </a:lnTo>
                  <a:cubicBezTo>
                    <a:pt x="247650" y="304800"/>
                    <a:pt x="256540" y="295910"/>
                    <a:pt x="266700" y="295910"/>
                  </a:cubicBezTo>
                  <a:lnTo>
                    <a:pt x="5118100" y="295910"/>
                  </a:lnTo>
                  <a:cubicBezTo>
                    <a:pt x="5129530" y="294640"/>
                    <a:pt x="5137150" y="303530"/>
                    <a:pt x="5137150" y="314960"/>
                  </a:cubicBezTo>
                  <a:close/>
                </a:path>
              </a:pathLst>
            </a:custGeom>
            <a:solidFill>
              <a:srgbClr val="F2F1EB"/>
            </a:solidFill>
          </p:spPr>
          <p:txBody>
            <a:bodyPr/>
            <a:lstStyle>
              <a:defPPr>
                <a:defRPr lang="en-US"/>
              </a:defPPr>
              <a:lvl1pPr marL="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0477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0953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430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1907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2384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2861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3338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438156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800"/>
            </a:p>
          </p:txBody>
        </p:sp>
        <p:sp>
          <p:nvSpPr>
            <p:cNvPr id="8" name="Freeform 8"/>
            <p:cNvSpPr/>
            <p:nvPr/>
          </p:nvSpPr>
          <p:spPr>
            <a:xfrm>
              <a:off x="247650" y="294640"/>
              <a:ext cx="4889500" cy="4693920"/>
            </a:xfrm>
            <a:custGeom>
              <a:avLst/>
              <a:gdLst/>
              <a:ahLst/>
              <a:cxnLst/>
              <a:rect l="l" t="t" r="r" b="b"/>
              <a:pathLst>
                <a:path w="4889500" h="4693920">
                  <a:moveTo>
                    <a:pt x="4870450" y="0"/>
                  </a:moveTo>
                  <a:lnTo>
                    <a:pt x="19050" y="0"/>
                  </a:lnTo>
                  <a:cubicBezTo>
                    <a:pt x="8890" y="0"/>
                    <a:pt x="0" y="8890"/>
                    <a:pt x="0" y="19050"/>
                  </a:cubicBezTo>
                  <a:lnTo>
                    <a:pt x="0" y="4674870"/>
                  </a:lnTo>
                  <a:cubicBezTo>
                    <a:pt x="0" y="4686300"/>
                    <a:pt x="8890" y="4693920"/>
                    <a:pt x="19050" y="4693920"/>
                  </a:cubicBezTo>
                  <a:lnTo>
                    <a:pt x="4870450" y="4693920"/>
                  </a:lnTo>
                  <a:cubicBezTo>
                    <a:pt x="4880610" y="4693920"/>
                    <a:pt x="4889500" y="4685030"/>
                    <a:pt x="4889500" y="4674870"/>
                  </a:cubicBezTo>
                  <a:lnTo>
                    <a:pt x="4889500" y="20320"/>
                  </a:lnTo>
                  <a:cubicBezTo>
                    <a:pt x="4889500" y="8890"/>
                    <a:pt x="4881880" y="0"/>
                    <a:pt x="4870450" y="0"/>
                  </a:cubicBezTo>
                  <a:close/>
                </a:path>
              </a:pathLst>
            </a:custGeom>
            <a:blipFill>
              <a:blip r:embed="rId5"/>
              <a:stretch>
                <a:fillRect l="-13614" r="-13614"/>
              </a:stretch>
            </a:blipFill>
          </p:spPr>
          <p:txBody>
            <a:bodyPr/>
            <a:lstStyle>
              <a:defPPr>
                <a:defRPr lang="en-US"/>
              </a:defPPr>
              <a:lvl1pPr marL="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0477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0953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430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1907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2384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2861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3338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438156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800"/>
            </a:p>
          </p:txBody>
        </p:sp>
        <p:sp>
          <p:nvSpPr>
            <p:cNvPr id="9" name="Freeform 9"/>
            <p:cNvSpPr/>
            <p:nvPr/>
          </p:nvSpPr>
          <p:spPr>
            <a:xfrm>
              <a:off x="1270" y="6350"/>
              <a:ext cx="5457190" cy="6342380"/>
            </a:xfrm>
            <a:custGeom>
              <a:avLst/>
              <a:gdLst/>
              <a:ahLst/>
              <a:cxnLst/>
              <a:rect l="l" t="t" r="r" b="b"/>
              <a:pathLst>
                <a:path w="5457190" h="6342380">
                  <a:moveTo>
                    <a:pt x="5137150" y="302260"/>
                  </a:moveTo>
                  <a:cubicBezTo>
                    <a:pt x="5137150" y="302260"/>
                    <a:pt x="5133340" y="290830"/>
                    <a:pt x="5119370" y="289560"/>
                  </a:cubicBezTo>
                  <a:lnTo>
                    <a:pt x="248920" y="289560"/>
                  </a:lnTo>
                  <a:cubicBezTo>
                    <a:pt x="240030" y="289560"/>
                    <a:pt x="228600" y="293370"/>
                    <a:pt x="228600" y="303530"/>
                  </a:cubicBezTo>
                  <a:lnTo>
                    <a:pt x="232410" y="312420"/>
                  </a:lnTo>
                  <a:cubicBezTo>
                    <a:pt x="236220" y="307340"/>
                    <a:pt x="242570" y="304800"/>
                    <a:pt x="248920" y="304800"/>
                  </a:cubicBezTo>
                  <a:lnTo>
                    <a:pt x="5123180" y="304800"/>
                  </a:lnTo>
                  <a:lnTo>
                    <a:pt x="5123180" y="4966970"/>
                  </a:lnTo>
                  <a:cubicBezTo>
                    <a:pt x="5123180" y="4973320"/>
                    <a:pt x="5120640" y="4979670"/>
                    <a:pt x="5115560" y="4983480"/>
                  </a:cubicBezTo>
                  <a:lnTo>
                    <a:pt x="5120640" y="4983480"/>
                  </a:lnTo>
                  <a:cubicBezTo>
                    <a:pt x="5129530" y="4983480"/>
                    <a:pt x="5137150" y="4975860"/>
                    <a:pt x="5137150" y="4966970"/>
                  </a:cubicBezTo>
                  <a:lnTo>
                    <a:pt x="5137150" y="302260"/>
                  </a:lnTo>
                  <a:close/>
                  <a:moveTo>
                    <a:pt x="5438140" y="6324600"/>
                  </a:moveTo>
                  <a:lnTo>
                    <a:pt x="20320" y="6324600"/>
                  </a:lnTo>
                  <a:lnTo>
                    <a:pt x="20320" y="12700"/>
                  </a:lnTo>
                  <a:lnTo>
                    <a:pt x="6350" y="0"/>
                  </a:lnTo>
                  <a:lnTo>
                    <a:pt x="5080" y="0"/>
                  </a:lnTo>
                  <a:cubicBezTo>
                    <a:pt x="2540" y="3810"/>
                    <a:pt x="0" y="7620"/>
                    <a:pt x="0" y="12700"/>
                  </a:cubicBezTo>
                  <a:lnTo>
                    <a:pt x="0" y="6323330"/>
                  </a:lnTo>
                  <a:cubicBezTo>
                    <a:pt x="0" y="6334760"/>
                    <a:pt x="8890" y="6342380"/>
                    <a:pt x="19050" y="6342380"/>
                  </a:cubicBezTo>
                  <a:lnTo>
                    <a:pt x="5444490" y="6342380"/>
                  </a:lnTo>
                  <a:cubicBezTo>
                    <a:pt x="5449570" y="6342380"/>
                    <a:pt x="5453380" y="6341110"/>
                    <a:pt x="5457190" y="6337300"/>
                  </a:cubicBezTo>
                  <a:lnTo>
                    <a:pt x="5438140" y="6324600"/>
                  </a:lnTo>
                  <a:close/>
                </a:path>
              </a:pathLst>
            </a:custGeom>
            <a:solidFill>
              <a:srgbClr val="3C3333"/>
            </a:solidFill>
          </p:spPr>
          <p:txBody>
            <a:bodyPr/>
            <a:lstStyle>
              <a:defPPr>
                <a:defRPr lang="en-US"/>
              </a:defPPr>
              <a:lvl1pPr marL="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0477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0953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430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1907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2384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2861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3338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438156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800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7620" y="0"/>
              <a:ext cx="5458460" cy="6344920"/>
            </a:xfrm>
            <a:custGeom>
              <a:avLst/>
              <a:gdLst/>
              <a:ahLst/>
              <a:cxnLst/>
              <a:rect l="l" t="t" r="r" b="b"/>
              <a:pathLst>
                <a:path w="5458460" h="6344920">
                  <a:moveTo>
                    <a:pt x="5125720" y="4987290"/>
                  </a:moveTo>
                  <a:cubicBezTo>
                    <a:pt x="5121910" y="4992370"/>
                    <a:pt x="5116830" y="4994910"/>
                    <a:pt x="5110480" y="4994910"/>
                  </a:cubicBezTo>
                  <a:lnTo>
                    <a:pt x="243840" y="4994910"/>
                  </a:lnTo>
                  <a:cubicBezTo>
                    <a:pt x="237490" y="4994910"/>
                    <a:pt x="231140" y="4992370"/>
                    <a:pt x="227330" y="4986020"/>
                  </a:cubicBezTo>
                  <a:cubicBezTo>
                    <a:pt x="222250" y="4982210"/>
                    <a:pt x="219710" y="4977130"/>
                    <a:pt x="219710" y="4970780"/>
                  </a:cubicBezTo>
                  <a:lnTo>
                    <a:pt x="219710" y="314960"/>
                  </a:lnTo>
                  <a:cubicBezTo>
                    <a:pt x="219710" y="309880"/>
                    <a:pt x="222250" y="304800"/>
                    <a:pt x="226060" y="300990"/>
                  </a:cubicBezTo>
                  <a:lnTo>
                    <a:pt x="240030" y="311150"/>
                  </a:lnTo>
                  <a:lnTo>
                    <a:pt x="240030" y="4975860"/>
                  </a:lnTo>
                  <a:lnTo>
                    <a:pt x="5110480" y="4975860"/>
                  </a:lnTo>
                  <a:cubicBezTo>
                    <a:pt x="5113020" y="4975860"/>
                    <a:pt x="5115560" y="4974590"/>
                    <a:pt x="5116830" y="4974590"/>
                  </a:cubicBezTo>
                  <a:lnTo>
                    <a:pt x="5125720" y="4987290"/>
                  </a:lnTo>
                  <a:close/>
                  <a:moveTo>
                    <a:pt x="5458460" y="19050"/>
                  </a:moveTo>
                  <a:lnTo>
                    <a:pt x="5458460" y="6330950"/>
                  </a:lnTo>
                  <a:cubicBezTo>
                    <a:pt x="5458460" y="6336030"/>
                    <a:pt x="5455920" y="6341110"/>
                    <a:pt x="5450840" y="6344920"/>
                  </a:cubicBezTo>
                  <a:lnTo>
                    <a:pt x="5429250" y="6329680"/>
                  </a:lnTo>
                  <a:lnTo>
                    <a:pt x="5429250" y="20320"/>
                  </a:lnTo>
                  <a:lnTo>
                    <a:pt x="13970" y="20320"/>
                  </a:lnTo>
                  <a:lnTo>
                    <a:pt x="0" y="7620"/>
                  </a:lnTo>
                  <a:cubicBezTo>
                    <a:pt x="3810" y="2540"/>
                    <a:pt x="8890" y="0"/>
                    <a:pt x="15240" y="0"/>
                  </a:cubicBezTo>
                  <a:lnTo>
                    <a:pt x="5439410" y="0"/>
                  </a:lnTo>
                  <a:cubicBezTo>
                    <a:pt x="5449570" y="0"/>
                    <a:pt x="5458460" y="8890"/>
                    <a:pt x="5458460" y="19050"/>
                  </a:cubicBezTo>
                  <a:close/>
                  <a:moveTo>
                    <a:pt x="5455920" y="30480"/>
                  </a:moveTo>
                  <a:cubicBezTo>
                    <a:pt x="5453380" y="26670"/>
                    <a:pt x="5450840" y="24130"/>
                    <a:pt x="5447030" y="21590"/>
                  </a:cubicBezTo>
                  <a:lnTo>
                    <a:pt x="5455920" y="30480"/>
                  </a:lnTo>
                  <a:close/>
                </a:path>
              </a:pathLst>
            </a:custGeom>
            <a:solidFill>
              <a:srgbClr val="FFFBF7"/>
            </a:solidFill>
          </p:spPr>
          <p:txBody>
            <a:bodyPr/>
            <a:lstStyle>
              <a:defPPr>
                <a:defRPr lang="en-US"/>
              </a:defPPr>
              <a:lvl1pPr marL="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0477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0953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430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1907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2384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2861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3338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438156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800"/>
            </a:p>
          </p:txBody>
        </p:sp>
      </p:grpSp>
      <p:sp>
        <p:nvSpPr>
          <p:cNvPr id="11" name="Freeform 11"/>
          <p:cNvSpPr/>
          <p:nvPr/>
        </p:nvSpPr>
        <p:spPr>
          <a:xfrm rot="10800000">
            <a:off x="3022052" y="4775046"/>
            <a:ext cx="2244581" cy="645317"/>
          </a:xfrm>
          <a:custGeom>
            <a:avLst/>
            <a:gdLst/>
            <a:ahLst/>
            <a:cxnLst/>
            <a:rect l="l" t="t" r="r" b="b"/>
            <a:pathLst>
              <a:path w="3366871" h="967975">
                <a:moveTo>
                  <a:pt x="0" y="0"/>
                </a:moveTo>
                <a:lnTo>
                  <a:pt x="3366871" y="0"/>
                </a:lnTo>
                <a:lnTo>
                  <a:pt x="3366871" y="967976"/>
                </a:lnTo>
                <a:lnTo>
                  <a:pt x="0" y="96797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29000"/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800"/>
          </a:p>
        </p:txBody>
      </p:sp>
      <p:grpSp>
        <p:nvGrpSpPr>
          <p:cNvPr id="12" name="Group 12"/>
          <p:cNvGrpSpPr>
            <a:grpSpLocks noChangeAspect="1"/>
          </p:cNvGrpSpPr>
          <p:nvPr/>
        </p:nvGrpSpPr>
        <p:grpSpPr>
          <a:xfrm>
            <a:off x="3108609" y="2636654"/>
            <a:ext cx="2065126" cy="2399077"/>
            <a:chOff x="0" y="0"/>
            <a:chExt cx="5466080" cy="63500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5439410" cy="6348730"/>
            </a:xfrm>
            <a:custGeom>
              <a:avLst/>
              <a:gdLst/>
              <a:ahLst/>
              <a:cxnLst/>
              <a:rect l="l" t="t" r="r" b="b"/>
              <a:pathLst>
                <a:path w="5439410" h="6348730">
                  <a:moveTo>
                    <a:pt x="5419090" y="0"/>
                  </a:moveTo>
                  <a:lnTo>
                    <a:pt x="19050" y="0"/>
                  </a:lnTo>
                  <a:cubicBezTo>
                    <a:pt x="8890" y="0"/>
                    <a:pt x="0" y="8890"/>
                    <a:pt x="0" y="20320"/>
                  </a:cubicBezTo>
                  <a:lnTo>
                    <a:pt x="0" y="6329680"/>
                  </a:lnTo>
                  <a:cubicBezTo>
                    <a:pt x="0" y="6339840"/>
                    <a:pt x="8890" y="6348730"/>
                    <a:pt x="19050" y="6348730"/>
                  </a:cubicBezTo>
                  <a:lnTo>
                    <a:pt x="5419090" y="6348730"/>
                  </a:lnTo>
                  <a:cubicBezTo>
                    <a:pt x="5429250" y="6348730"/>
                    <a:pt x="5438140" y="6339840"/>
                    <a:pt x="5438140" y="6329680"/>
                  </a:cubicBezTo>
                  <a:lnTo>
                    <a:pt x="5438140" y="20320"/>
                  </a:lnTo>
                  <a:cubicBezTo>
                    <a:pt x="5439410" y="8890"/>
                    <a:pt x="5430520" y="0"/>
                    <a:pt x="5419090" y="0"/>
                  </a:cubicBezTo>
                  <a:close/>
                  <a:moveTo>
                    <a:pt x="5137150" y="314960"/>
                  </a:moveTo>
                  <a:lnTo>
                    <a:pt x="5137150" y="4970780"/>
                  </a:lnTo>
                  <a:cubicBezTo>
                    <a:pt x="5137150" y="4980940"/>
                    <a:pt x="5128260" y="4989830"/>
                    <a:pt x="5118100" y="4989830"/>
                  </a:cubicBezTo>
                  <a:lnTo>
                    <a:pt x="266700" y="4989830"/>
                  </a:lnTo>
                  <a:cubicBezTo>
                    <a:pt x="256540" y="4989830"/>
                    <a:pt x="247650" y="4980940"/>
                    <a:pt x="247650" y="4970780"/>
                  </a:cubicBezTo>
                  <a:lnTo>
                    <a:pt x="247650" y="314960"/>
                  </a:lnTo>
                  <a:cubicBezTo>
                    <a:pt x="247650" y="304800"/>
                    <a:pt x="256540" y="295910"/>
                    <a:pt x="266700" y="295910"/>
                  </a:cubicBezTo>
                  <a:lnTo>
                    <a:pt x="5118100" y="295910"/>
                  </a:lnTo>
                  <a:cubicBezTo>
                    <a:pt x="5129530" y="294640"/>
                    <a:pt x="5137150" y="303530"/>
                    <a:pt x="5137150" y="314960"/>
                  </a:cubicBezTo>
                  <a:close/>
                </a:path>
              </a:pathLst>
            </a:custGeom>
            <a:solidFill>
              <a:srgbClr val="F2F1EB"/>
            </a:solidFill>
          </p:spPr>
          <p:txBody>
            <a:bodyPr/>
            <a:lstStyle>
              <a:defPPr>
                <a:defRPr lang="en-US"/>
              </a:defPPr>
              <a:lvl1pPr marL="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0477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0953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430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1907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2384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2861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3338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438156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800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247650" y="294640"/>
              <a:ext cx="4889500" cy="4693920"/>
            </a:xfrm>
            <a:custGeom>
              <a:avLst/>
              <a:gdLst/>
              <a:ahLst/>
              <a:cxnLst/>
              <a:rect l="l" t="t" r="r" b="b"/>
              <a:pathLst>
                <a:path w="4889500" h="4693920">
                  <a:moveTo>
                    <a:pt x="4870450" y="0"/>
                  </a:moveTo>
                  <a:lnTo>
                    <a:pt x="19050" y="0"/>
                  </a:lnTo>
                  <a:cubicBezTo>
                    <a:pt x="8890" y="0"/>
                    <a:pt x="0" y="8890"/>
                    <a:pt x="0" y="19050"/>
                  </a:cubicBezTo>
                  <a:lnTo>
                    <a:pt x="0" y="4674870"/>
                  </a:lnTo>
                  <a:cubicBezTo>
                    <a:pt x="0" y="4686300"/>
                    <a:pt x="8890" y="4693920"/>
                    <a:pt x="19050" y="4693920"/>
                  </a:cubicBezTo>
                  <a:lnTo>
                    <a:pt x="4870450" y="4693920"/>
                  </a:lnTo>
                  <a:cubicBezTo>
                    <a:pt x="4880610" y="4693920"/>
                    <a:pt x="4889500" y="4685030"/>
                    <a:pt x="4889500" y="4674870"/>
                  </a:cubicBezTo>
                  <a:lnTo>
                    <a:pt x="4889500" y="20320"/>
                  </a:lnTo>
                  <a:cubicBezTo>
                    <a:pt x="4889500" y="8890"/>
                    <a:pt x="4881880" y="0"/>
                    <a:pt x="4870450" y="0"/>
                  </a:cubicBezTo>
                  <a:close/>
                </a:path>
              </a:pathLst>
            </a:custGeom>
            <a:blipFill>
              <a:blip r:embed="rId6"/>
              <a:stretch>
                <a:fillRect l="-14077" r="-14077"/>
              </a:stretch>
            </a:blipFill>
          </p:spPr>
          <p:txBody>
            <a:bodyPr/>
            <a:lstStyle>
              <a:defPPr>
                <a:defRPr lang="en-US"/>
              </a:defPPr>
              <a:lvl1pPr marL="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0477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0953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430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1907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2384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2861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3338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438156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800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1270" y="6350"/>
              <a:ext cx="5457190" cy="6342380"/>
            </a:xfrm>
            <a:custGeom>
              <a:avLst/>
              <a:gdLst/>
              <a:ahLst/>
              <a:cxnLst/>
              <a:rect l="l" t="t" r="r" b="b"/>
              <a:pathLst>
                <a:path w="5457190" h="6342380">
                  <a:moveTo>
                    <a:pt x="5137150" y="302260"/>
                  </a:moveTo>
                  <a:cubicBezTo>
                    <a:pt x="5137150" y="302260"/>
                    <a:pt x="5133340" y="290830"/>
                    <a:pt x="5119370" y="289560"/>
                  </a:cubicBezTo>
                  <a:lnTo>
                    <a:pt x="248920" y="289560"/>
                  </a:lnTo>
                  <a:cubicBezTo>
                    <a:pt x="240030" y="289560"/>
                    <a:pt x="228600" y="293370"/>
                    <a:pt x="228600" y="303530"/>
                  </a:cubicBezTo>
                  <a:lnTo>
                    <a:pt x="232410" y="312420"/>
                  </a:lnTo>
                  <a:cubicBezTo>
                    <a:pt x="236220" y="307340"/>
                    <a:pt x="242570" y="304800"/>
                    <a:pt x="248920" y="304800"/>
                  </a:cubicBezTo>
                  <a:lnTo>
                    <a:pt x="5123180" y="304800"/>
                  </a:lnTo>
                  <a:lnTo>
                    <a:pt x="5123180" y="4966970"/>
                  </a:lnTo>
                  <a:cubicBezTo>
                    <a:pt x="5123180" y="4973320"/>
                    <a:pt x="5120640" y="4979670"/>
                    <a:pt x="5115560" y="4983480"/>
                  </a:cubicBezTo>
                  <a:lnTo>
                    <a:pt x="5120640" y="4983480"/>
                  </a:lnTo>
                  <a:cubicBezTo>
                    <a:pt x="5129530" y="4983480"/>
                    <a:pt x="5137150" y="4975860"/>
                    <a:pt x="5137150" y="4966970"/>
                  </a:cubicBezTo>
                  <a:lnTo>
                    <a:pt x="5137150" y="302260"/>
                  </a:lnTo>
                  <a:close/>
                  <a:moveTo>
                    <a:pt x="5438140" y="6324600"/>
                  </a:moveTo>
                  <a:lnTo>
                    <a:pt x="20320" y="6324600"/>
                  </a:lnTo>
                  <a:lnTo>
                    <a:pt x="20320" y="12700"/>
                  </a:lnTo>
                  <a:lnTo>
                    <a:pt x="6350" y="0"/>
                  </a:lnTo>
                  <a:lnTo>
                    <a:pt x="5080" y="0"/>
                  </a:lnTo>
                  <a:cubicBezTo>
                    <a:pt x="2540" y="3810"/>
                    <a:pt x="0" y="7620"/>
                    <a:pt x="0" y="12700"/>
                  </a:cubicBezTo>
                  <a:lnTo>
                    <a:pt x="0" y="6323330"/>
                  </a:lnTo>
                  <a:cubicBezTo>
                    <a:pt x="0" y="6334760"/>
                    <a:pt x="8890" y="6342380"/>
                    <a:pt x="19050" y="6342380"/>
                  </a:cubicBezTo>
                  <a:lnTo>
                    <a:pt x="5444490" y="6342380"/>
                  </a:lnTo>
                  <a:cubicBezTo>
                    <a:pt x="5449570" y="6342380"/>
                    <a:pt x="5453380" y="6341110"/>
                    <a:pt x="5457190" y="6337300"/>
                  </a:cubicBezTo>
                  <a:lnTo>
                    <a:pt x="5438140" y="6324600"/>
                  </a:lnTo>
                  <a:close/>
                </a:path>
              </a:pathLst>
            </a:custGeom>
            <a:solidFill>
              <a:srgbClr val="3C3333"/>
            </a:solidFill>
          </p:spPr>
          <p:txBody>
            <a:bodyPr/>
            <a:lstStyle>
              <a:defPPr>
                <a:defRPr lang="en-US"/>
              </a:defPPr>
              <a:lvl1pPr marL="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0477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0953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430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1907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2384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2861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3338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438156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800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7620" y="0"/>
              <a:ext cx="5458460" cy="6344920"/>
            </a:xfrm>
            <a:custGeom>
              <a:avLst/>
              <a:gdLst/>
              <a:ahLst/>
              <a:cxnLst/>
              <a:rect l="l" t="t" r="r" b="b"/>
              <a:pathLst>
                <a:path w="5458460" h="6344920">
                  <a:moveTo>
                    <a:pt x="5125720" y="4987290"/>
                  </a:moveTo>
                  <a:cubicBezTo>
                    <a:pt x="5121910" y="4992370"/>
                    <a:pt x="5116830" y="4994910"/>
                    <a:pt x="5110480" y="4994910"/>
                  </a:cubicBezTo>
                  <a:lnTo>
                    <a:pt x="243840" y="4994910"/>
                  </a:lnTo>
                  <a:cubicBezTo>
                    <a:pt x="237490" y="4994910"/>
                    <a:pt x="231140" y="4992370"/>
                    <a:pt x="227330" y="4986020"/>
                  </a:cubicBezTo>
                  <a:cubicBezTo>
                    <a:pt x="222250" y="4982210"/>
                    <a:pt x="219710" y="4977130"/>
                    <a:pt x="219710" y="4970780"/>
                  </a:cubicBezTo>
                  <a:lnTo>
                    <a:pt x="219710" y="314960"/>
                  </a:lnTo>
                  <a:cubicBezTo>
                    <a:pt x="219710" y="309880"/>
                    <a:pt x="222250" y="304800"/>
                    <a:pt x="226060" y="300990"/>
                  </a:cubicBezTo>
                  <a:lnTo>
                    <a:pt x="240030" y="311150"/>
                  </a:lnTo>
                  <a:lnTo>
                    <a:pt x="240030" y="4975860"/>
                  </a:lnTo>
                  <a:lnTo>
                    <a:pt x="5110480" y="4975860"/>
                  </a:lnTo>
                  <a:cubicBezTo>
                    <a:pt x="5113020" y="4975860"/>
                    <a:pt x="5115560" y="4974590"/>
                    <a:pt x="5116830" y="4974590"/>
                  </a:cubicBezTo>
                  <a:lnTo>
                    <a:pt x="5125720" y="4987290"/>
                  </a:lnTo>
                  <a:close/>
                  <a:moveTo>
                    <a:pt x="5458460" y="19050"/>
                  </a:moveTo>
                  <a:lnTo>
                    <a:pt x="5458460" y="6330950"/>
                  </a:lnTo>
                  <a:cubicBezTo>
                    <a:pt x="5458460" y="6336030"/>
                    <a:pt x="5455920" y="6341110"/>
                    <a:pt x="5450840" y="6344920"/>
                  </a:cubicBezTo>
                  <a:lnTo>
                    <a:pt x="5429250" y="6329680"/>
                  </a:lnTo>
                  <a:lnTo>
                    <a:pt x="5429250" y="20320"/>
                  </a:lnTo>
                  <a:lnTo>
                    <a:pt x="13970" y="20320"/>
                  </a:lnTo>
                  <a:lnTo>
                    <a:pt x="0" y="7620"/>
                  </a:lnTo>
                  <a:cubicBezTo>
                    <a:pt x="3810" y="2540"/>
                    <a:pt x="8890" y="0"/>
                    <a:pt x="15240" y="0"/>
                  </a:cubicBezTo>
                  <a:lnTo>
                    <a:pt x="5439410" y="0"/>
                  </a:lnTo>
                  <a:cubicBezTo>
                    <a:pt x="5449570" y="0"/>
                    <a:pt x="5458460" y="8890"/>
                    <a:pt x="5458460" y="19050"/>
                  </a:cubicBezTo>
                  <a:close/>
                  <a:moveTo>
                    <a:pt x="5455920" y="30480"/>
                  </a:moveTo>
                  <a:cubicBezTo>
                    <a:pt x="5453380" y="26670"/>
                    <a:pt x="5450840" y="24130"/>
                    <a:pt x="5447030" y="21590"/>
                  </a:cubicBezTo>
                  <a:lnTo>
                    <a:pt x="5455920" y="30480"/>
                  </a:lnTo>
                  <a:close/>
                </a:path>
              </a:pathLst>
            </a:custGeom>
            <a:solidFill>
              <a:srgbClr val="FFFBF7"/>
            </a:solidFill>
          </p:spPr>
          <p:txBody>
            <a:bodyPr/>
            <a:lstStyle>
              <a:defPPr>
                <a:defRPr lang="en-US"/>
              </a:defPPr>
              <a:lvl1pPr marL="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0477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0953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430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1907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2384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2861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3338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438156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800"/>
            </a:p>
          </p:txBody>
        </p:sp>
      </p:grpSp>
      <p:sp>
        <p:nvSpPr>
          <p:cNvPr id="17" name="Freeform 17"/>
          <p:cNvSpPr/>
          <p:nvPr/>
        </p:nvSpPr>
        <p:spPr>
          <a:xfrm rot="10800000">
            <a:off x="5262635" y="4775046"/>
            <a:ext cx="2244581" cy="645317"/>
          </a:xfrm>
          <a:custGeom>
            <a:avLst/>
            <a:gdLst/>
            <a:ahLst/>
            <a:cxnLst/>
            <a:rect l="l" t="t" r="r" b="b"/>
            <a:pathLst>
              <a:path w="3366871" h="967975">
                <a:moveTo>
                  <a:pt x="0" y="0"/>
                </a:moveTo>
                <a:lnTo>
                  <a:pt x="3366871" y="0"/>
                </a:lnTo>
                <a:lnTo>
                  <a:pt x="3366871" y="967976"/>
                </a:lnTo>
                <a:lnTo>
                  <a:pt x="0" y="96797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29000"/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800"/>
          </a:p>
        </p:txBody>
      </p:sp>
      <p:grpSp>
        <p:nvGrpSpPr>
          <p:cNvPr id="18" name="Group 18"/>
          <p:cNvGrpSpPr>
            <a:grpSpLocks noChangeAspect="1"/>
          </p:cNvGrpSpPr>
          <p:nvPr/>
        </p:nvGrpSpPr>
        <p:grpSpPr>
          <a:xfrm>
            <a:off x="5349192" y="2636654"/>
            <a:ext cx="2065126" cy="2399077"/>
            <a:chOff x="0" y="0"/>
            <a:chExt cx="5466080" cy="63500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5439410" cy="6348730"/>
            </a:xfrm>
            <a:custGeom>
              <a:avLst/>
              <a:gdLst/>
              <a:ahLst/>
              <a:cxnLst/>
              <a:rect l="l" t="t" r="r" b="b"/>
              <a:pathLst>
                <a:path w="5439410" h="6348730">
                  <a:moveTo>
                    <a:pt x="5419090" y="0"/>
                  </a:moveTo>
                  <a:lnTo>
                    <a:pt x="19050" y="0"/>
                  </a:lnTo>
                  <a:cubicBezTo>
                    <a:pt x="8890" y="0"/>
                    <a:pt x="0" y="8890"/>
                    <a:pt x="0" y="20320"/>
                  </a:cubicBezTo>
                  <a:lnTo>
                    <a:pt x="0" y="6329680"/>
                  </a:lnTo>
                  <a:cubicBezTo>
                    <a:pt x="0" y="6339840"/>
                    <a:pt x="8890" y="6348730"/>
                    <a:pt x="19050" y="6348730"/>
                  </a:cubicBezTo>
                  <a:lnTo>
                    <a:pt x="5419090" y="6348730"/>
                  </a:lnTo>
                  <a:cubicBezTo>
                    <a:pt x="5429250" y="6348730"/>
                    <a:pt x="5438140" y="6339840"/>
                    <a:pt x="5438140" y="6329680"/>
                  </a:cubicBezTo>
                  <a:lnTo>
                    <a:pt x="5438140" y="20320"/>
                  </a:lnTo>
                  <a:cubicBezTo>
                    <a:pt x="5439410" y="8890"/>
                    <a:pt x="5430520" y="0"/>
                    <a:pt x="5419090" y="0"/>
                  </a:cubicBezTo>
                  <a:close/>
                  <a:moveTo>
                    <a:pt x="5137150" y="314960"/>
                  </a:moveTo>
                  <a:lnTo>
                    <a:pt x="5137150" y="4970780"/>
                  </a:lnTo>
                  <a:cubicBezTo>
                    <a:pt x="5137150" y="4980940"/>
                    <a:pt x="5128260" y="4989830"/>
                    <a:pt x="5118100" y="4989830"/>
                  </a:cubicBezTo>
                  <a:lnTo>
                    <a:pt x="266700" y="4989830"/>
                  </a:lnTo>
                  <a:cubicBezTo>
                    <a:pt x="256540" y="4989830"/>
                    <a:pt x="247650" y="4980940"/>
                    <a:pt x="247650" y="4970780"/>
                  </a:cubicBezTo>
                  <a:lnTo>
                    <a:pt x="247650" y="314960"/>
                  </a:lnTo>
                  <a:cubicBezTo>
                    <a:pt x="247650" y="304800"/>
                    <a:pt x="256540" y="295910"/>
                    <a:pt x="266700" y="295910"/>
                  </a:cubicBezTo>
                  <a:lnTo>
                    <a:pt x="5118100" y="295910"/>
                  </a:lnTo>
                  <a:cubicBezTo>
                    <a:pt x="5129530" y="294640"/>
                    <a:pt x="5137150" y="303530"/>
                    <a:pt x="5137150" y="314960"/>
                  </a:cubicBezTo>
                  <a:close/>
                </a:path>
              </a:pathLst>
            </a:custGeom>
            <a:solidFill>
              <a:srgbClr val="F2F1EB"/>
            </a:solidFill>
          </p:spPr>
          <p:txBody>
            <a:bodyPr/>
            <a:lstStyle>
              <a:defPPr>
                <a:defRPr lang="en-US"/>
              </a:defPPr>
              <a:lvl1pPr marL="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0477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0953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430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1907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2384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2861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3338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438156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800"/>
            </a:p>
          </p:txBody>
        </p:sp>
        <p:sp>
          <p:nvSpPr>
            <p:cNvPr id="20" name="Freeform 20"/>
            <p:cNvSpPr/>
            <p:nvPr/>
          </p:nvSpPr>
          <p:spPr>
            <a:xfrm>
              <a:off x="247650" y="294640"/>
              <a:ext cx="4889500" cy="4693920"/>
            </a:xfrm>
            <a:custGeom>
              <a:avLst/>
              <a:gdLst/>
              <a:ahLst/>
              <a:cxnLst/>
              <a:rect l="l" t="t" r="r" b="b"/>
              <a:pathLst>
                <a:path w="4889500" h="4693920">
                  <a:moveTo>
                    <a:pt x="4870450" y="0"/>
                  </a:moveTo>
                  <a:lnTo>
                    <a:pt x="19050" y="0"/>
                  </a:lnTo>
                  <a:cubicBezTo>
                    <a:pt x="8890" y="0"/>
                    <a:pt x="0" y="8890"/>
                    <a:pt x="0" y="19050"/>
                  </a:cubicBezTo>
                  <a:lnTo>
                    <a:pt x="0" y="4674870"/>
                  </a:lnTo>
                  <a:cubicBezTo>
                    <a:pt x="0" y="4686300"/>
                    <a:pt x="8890" y="4693920"/>
                    <a:pt x="19050" y="4693920"/>
                  </a:cubicBezTo>
                  <a:lnTo>
                    <a:pt x="4870450" y="4693920"/>
                  </a:lnTo>
                  <a:cubicBezTo>
                    <a:pt x="4880610" y="4693920"/>
                    <a:pt x="4889500" y="4685030"/>
                    <a:pt x="4889500" y="4674870"/>
                  </a:cubicBezTo>
                  <a:lnTo>
                    <a:pt x="4889500" y="20320"/>
                  </a:lnTo>
                  <a:cubicBezTo>
                    <a:pt x="4889500" y="8890"/>
                    <a:pt x="4881880" y="0"/>
                    <a:pt x="4870450" y="0"/>
                  </a:cubicBezTo>
                  <a:close/>
                </a:path>
              </a:pathLst>
            </a:custGeom>
            <a:blipFill>
              <a:blip r:embed="rId7"/>
              <a:stretch>
                <a:fillRect l="-14077" r="-14077"/>
              </a:stretch>
            </a:blipFill>
          </p:spPr>
          <p:txBody>
            <a:bodyPr/>
            <a:lstStyle>
              <a:defPPr>
                <a:defRPr lang="en-US"/>
              </a:defPPr>
              <a:lvl1pPr marL="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0477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0953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430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1907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2384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2861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3338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438156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800"/>
            </a:p>
          </p:txBody>
        </p:sp>
        <p:sp>
          <p:nvSpPr>
            <p:cNvPr id="21" name="Freeform 21"/>
            <p:cNvSpPr/>
            <p:nvPr/>
          </p:nvSpPr>
          <p:spPr>
            <a:xfrm>
              <a:off x="1270" y="6350"/>
              <a:ext cx="5457190" cy="6342380"/>
            </a:xfrm>
            <a:custGeom>
              <a:avLst/>
              <a:gdLst/>
              <a:ahLst/>
              <a:cxnLst/>
              <a:rect l="l" t="t" r="r" b="b"/>
              <a:pathLst>
                <a:path w="5457190" h="6342380">
                  <a:moveTo>
                    <a:pt x="5137150" y="302260"/>
                  </a:moveTo>
                  <a:cubicBezTo>
                    <a:pt x="5137150" y="302260"/>
                    <a:pt x="5133340" y="290830"/>
                    <a:pt x="5119370" y="289560"/>
                  </a:cubicBezTo>
                  <a:lnTo>
                    <a:pt x="248920" y="289560"/>
                  </a:lnTo>
                  <a:cubicBezTo>
                    <a:pt x="240030" y="289560"/>
                    <a:pt x="228600" y="293370"/>
                    <a:pt x="228600" y="303530"/>
                  </a:cubicBezTo>
                  <a:lnTo>
                    <a:pt x="232410" y="312420"/>
                  </a:lnTo>
                  <a:cubicBezTo>
                    <a:pt x="236220" y="307340"/>
                    <a:pt x="242570" y="304800"/>
                    <a:pt x="248920" y="304800"/>
                  </a:cubicBezTo>
                  <a:lnTo>
                    <a:pt x="5123180" y="304800"/>
                  </a:lnTo>
                  <a:lnTo>
                    <a:pt x="5123180" y="4966970"/>
                  </a:lnTo>
                  <a:cubicBezTo>
                    <a:pt x="5123180" y="4973320"/>
                    <a:pt x="5120640" y="4979670"/>
                    <a:pt x="5115560" y="4983480"/>
                  </a:cubicBezTo>
                  <a:lnTo>
                    <a:pt x="5120640" y="4983480"/>
                  </a:lnTo>
                  <a:cubicBezTo>
                    <a:pt x="5129530" y="4983480"/>
                    <a:pt x="5137150" y="4975860"/>
                    <a:pt x="5137150" y="4966970"/>
                  </a:cubicBezTo>
                  <a:lnTo>
                    <a:pt x="5137150" y="302260"/>
                  </a:lnTo>
                  <a:close/>
                  <a:moveTo>
                    <a:pt x="5438140" y="6324600"/>
                  </a:moveTo>
                  <a:lnTo>
                    <a:pt x="20320" y="6324600"/>
                  </a:lnTo>
                  <a:lnTo>
                    <a:pt x="20320" y="12700"/>
                  </a:lnTo>
                  <a:lnTo>
                    <a:pt x="6350" y="0"/>
                  </a:lnTo>
                  <a:lnTo>
                    <a:pt x="5080" y="0"/>
                  </a:lnTo>
                  <a:cubicBezTo>
                    <a:pt x="2540" y="3810"/>
                    <a:pt x="0" y="7620"/>
                    <a:pt x="0" y="12700"/>
                  </a:cubicBezTo>
                  <a:lnTo>
                    <a:pt x="0" y="6323330"/>
                  </a:lnTo>
                  <a:cubicBezTo>
                    <a:pt x="0" y="6334760"/>
                    <a:pt x="8890" y="6342380"/>
                    <a:pt x="19050" y="6342380"/>
                  </a:cubicBezTo>
                  <a:lnTo>
                    <a:pt x="5444490" y="6342380"/>
                  </a:lnTo>
                  <a:cubicBezTo>
                    <a:pt x="5449570" y="6342380"/>
                    <a:pt x="5453380" y="6341110"/>
                    <a:pt x="5457190" y="6337300"/>
                  </a:cubicBezTo>
                  <a:lnTo>
                    <a:pt x="5438140" y="6324600"/>
                  </a:lnTo>
                  <a:close/>
                </a:path>
              </a:pathLst>
            </a:custGeom>
            <a:solidFill>
              <a:srgbClr val="3C3333"/>
            </a:solidFill>
          </p:spPr>
          <p:txBody>
            <a:bodyPr/>
            <a:lstStyle>
              <a:defPPr>
                <a:defRPr lang="en-US"/>
              </a:defPPr>
              <a:lvl1pPr marL="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0477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0953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430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1907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2384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2861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3338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438156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800"/>
            </a:p>
          </p:txBody>
        </p:sp>
        <p:sp>
          <p:nvSpPr>
            <p:cNvPr id="22" name="Freeform 22"/>
            <p:cNvSpPr/>
            <p:nvPr/>
          </p:nvSpPr>
          <p:spPr>
            <a:xfrm>
              <a:off x="7620" y="0"/>
              <a:ext cx="5458460" cy="6344920"/>
            </a:xfrm>
            <a:custGeom>
              <a:avLst/>
              <a:gdLst/>
              <a:ahLst/>
              <a:cxnLst/>
              <a:rect l="l" t="t" r="r" b="b"/>
              <a:pathLst>
                <a:path w="5458460" h="6344920">
                  <a:moveTo>
                    <a:pt x="5125720" y="4987290"/>
                  </a:moveTo>
                  <a:cubicBezTo>
                    <a:pt x="5121910" y="4992370"/>
                    <a:pt x="5116830" y="4994910"/>
                    <a:pt x="5110480" y="4994910"/>
                  </a:cubicBezTo>
                  <a:lnTo>
                    <a:pt x="243840" y="4994910"/>
                  </a:lnTo>
                  <a:cubicBezTo>
                    <a:pt x="237490" y="4994910"/>
                    <a:pt x="231140" y="4992370"/>
                    <a:pt x="227330" y="4986020"/>
                  </a:cubicBezTo>
                  <a:cubicBezTo>
                    <a:pt x="222250" y="4982210"/>
                    <a:pt x="219710" y="4977130"/>
                    <a:pt x="219710" y="4970780"/>
                  </a:cubicBezTo>
                  <a:lnTo>
                    <a:pt x="219710" y="314960"/>
                  </a:lnTo>
                  <a:cubicBezTo>
                    <a:pt x="219710" y="309880"/>
                    <a:pt x="222250" y="304800"/>
                    <a:pt x="226060" y="300990"/>
                  </a:cubicBezTo>
                  <a:lnTo>
                    <a:pt x="240030" y="311150"/>
                  </a:lnTo>
                  <a:lnTo>
                    <a:pt x="240030" y="4975860"/>
                  </a:lnTo>
                  <a:lnTo>
                    <a:pt x="5110480" y="4975860"/>
                  </a:lnTo>
                  <a:cubicBezTo>
                    <a:pt x="5113020" y="4975860"/>
                    <a:pt x="5115560" y="4974590"/>
                    <a:pt x="5116830" y="4974590"/>
                  </a:cubicBezTo>
                  <a:lnTo>
                    <a:pt x="5125720" y="4987290"/>
                  </a:lnTo>
                  <a:close/>
                  <a:moveTo>
                    <a:pt x="5458460" y="19050"/>
                  </a:moveTo>
                  <a:lnTo>
                    <a:pt x="5458460" y="6330950"/>
                  </a:lnTo>
                  <a:cubicBezTo>
                    <a:pt x="5458460" y="6336030"/>
                    <a:pt x="5455920" y="6341110"/>
                    <a:pt x="5450840" y="6344920"/>
                  </a:cubicBezTo>
                  <a:lnTo>
                    <a:pt x="5429250" y="6329680"/>
                  </a:lnTo>
                  <a:lnTo>
                    <a:pt x="5429250" y="20320"/>
                  </a:lnTo>
                  <a:lnTo>
                    <a:pt x="13970" y="20320"/>
                  </a:lnTo>
                  <a:lnTo>
                    <a:pt x="0" y="7620"/>
                  </a:lnTo>
                  <a:cubicBezTo>
                    <a:pt x="3810" y="2540"/>
                    <a:pt x="8890" y="0"/>
                    <a:pt x="15240" y="0"/>
                  </a:cubicBezTo>
                  <a:lnTo>
                    <a:pt x="5439410" y="0"/>
                  </a:lnTo>
                  <a:cubicBezTo>
                    <a:pt x="5449570" y="0"/>
                    <a:pt x="5458460" y="8890"/>
                    <a:pt x="5458460" y="19050"/>
                  </a:cubicBezTo>
                  <a:close/>
                  <a:moveTo>
                    <a:pt x="5455920" y="30480"/>
                  </a:moveTo>
                  <a:cubicBezTo>
                    <a:pt x="5453380" y="26670"/>
                    <a:pt x="5450840" y="24130"/>
                    <a:pt x="5447030" y="21590"/>
                  </a:cubicBezTo>
                  <a:lnTo>
                    <a:pt x="5455920" y="30480"/>
                  </a:lnTo>
                  <a:close/>
                </a:path>
              </a:pathLst>
            </a:custGeom>
            <a:solidFill>
              <a:srgbClr val="FFFBF7"/>
            </a:solidFill>
          </p:spPr>
          <p:txBody>
            <a:bodyPr/>
            <a:lstStyle>
              <a:defPPr>
                <a:defRPr lang="en-US"/>
              </a:defPPr>
              <a:lvl1pPr marL="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0477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0953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430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1907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2384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2861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3338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438156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800"/>
            </a:p>
          </p:txBody>
        </p:sp>
      </p:grpSp>
      <p:sp>
        <p:nvSpPr>
          <p:cNvPr id="23" name="Freeform 23"/>
          <p:cNvSpPr/>
          <p:nvPr/>
        </p:nvSpPr>
        <p:spPr>
          <a:xfrm rot="10800000">
            <a:off x="7507216" y="4775046"/>
            <a:ext cx="2244581" cy="645317"/>
          </a:xfrm>
          <a:custGeom>
            <a:avLst/>
            <a:gdLst/>
            <a:ahLst/>
            <a:cxnLst/>
            <a:rect l="l" t="t" r="r" b="b"/>
            <a:pathLst>
              <a:path w="3366871" h="967975">
                <a:moveTo>
                  <a:pt x="0" y="0"/>
                </a:moveTo>
                <a:lnTo>
                  <a:pt x="3366871" y="0"/>
                </a:lnTo>
                <a:lnTo>
                  <a:pt x="3366871" y="967976"/>
                </a:lnTo>
                <a:lnTo>
                  <a:pt x="0" y="96797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29000"/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800"/>
          </a:p>
        </p:txBody>
      </p:sp>
      <p:grpSp>
        <p:nvGrpSpPr>
          <p:cNvPr id="24" name="Group 24"/>
          <p:cNvGrpSpPr>
            <a:grpSpLocks noChangeAspect="1"/>
          </p:cNvGrpSpPr>
          <p:nvPr/>
        </p:nvGrpSpPr>
        <p:grpSpPr>
          <a:xfrm>
            <a:off x="7593773" y="2636654"/>
            <a:ext cx="2065126" cy="2399077"/>
            <a:chOff x="0" y="0"/>
            <a:chExt cx="5466080" cy="635000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5439410" cy="6348730"/>
            </a:xfrm>
            <a:custGeom>
              <a:avLst/>
              <a:gdLst/>
              <a:ahLst/>
              <a:cxnLst/>
              <a:rect l="l" t="t" r="r" b="b"/>
              <a:pathLst>
                <a:path w="5439410" h="6348730">
                  <a:moveTo>
                    <a:pt x="5419090" y="0"/>
                  </a:moveTo>
                  <a:lnTo>
                    <a:pt x="19050" y="0"/>
                  </a:lnTo>
                  <a:cubicBezTo>
                    <a:pt x="8890" y="0"/>
                    <a:pt x="0" y="8890"/>
                    <a:pt x="0" y="20320"/>
                  </a:cubicBezTo>
                  <a:lnTo>
                    <a:pt x="0" y="6329680"/>
                  </a:lnTo>
                  <a:cubicBezTo>
                    <a:pt x="0" y="6339840"/>
                    <a:pt x="8890" y="6348730"/>
                    <a:pt x="19050" y="6348730"/>
                  </a:cubicBezTo>
                  <a:lnTo>
                    <a:pt x="5419090" y="6348730"/>
                  </a:lnTo>
                  <a:cubicBezTo>
                    <a:pt x="5429250" y="6348730"/>
                    <a:pt x="5438140" y="6339840"/>
                    <a:pt x="5438140" y="6329680"/>
                  </a:cubicBezTo>
                  <a:lnTo>
                    <a:pt x="5438140" y="20320"/>
                  </a:lnTo>
                  <a:cubicBezTo>
                    <a:pt x="5439410" y="8890"/>
                    <a:pt x="5430520" y="0"/>
                    <a:pt x="5419090" y="0"/>
                  </a:cubicBezTo>
                  <a:close/>
                  <a:moveTo>
                    <a:pt x="5137150" y="314960"/>
                  </a:moveTo>
                  <a:lnTo>
                    <a:pt x="5137150" y="4970780"/>
                  </a:lnTo>
                  <a:cubicBezTo>
                    <a:pt x="5137150" y="4980940"/>
                    <a:pt x="5128260" y="4989830"/>
                    <a:pt x="5118100" y="4989830"/>
                  </a:cubicBezTo>
                  <a:lnTo>
                    <a:pt x="266700" y="4989830"/>
                  </a:lnTo>
                  <a:cubicBezTo>
                    <a:pt x="256540" y="4989830"/>
                    <a:pt x="247650" y="4980940"/>
                    <a:pt x="247650" y="4970780"/>
                  </a:cubicBezTo>
                  <a:lnTo>
                    <a:pt x="247650" y="314960"/>
                  </a:lnTo>
                  <a:cubicBezTo>
                    <a:pt x="247650" y="304800"/>
                    <a:pt x="256540" y="295910"/>
                    <a:pt x="266700" y="295910"/>
                  </a:cubicBezTo>
                  <a:lnTo>
                    <a:pt x="5118100" y="295910"/>
                  </a:lnTo>
                  <a:cubicBezTo>
                    <a:pt x="5129530" y="294640"/>
                    <a:pt x="5137150" y="303530"/>
                    <a:pt x="5137150" y="314960"/>
                  </a:cubicBezTo>
                  <a:close/>
                </a:path>
              </a:pathLst>
            </a:custGeom>
            <a:solidFill>
              <a:srgbClr val="F2F1EB"/>
            </a:solidFill>
          </p:spPr>
          <p:txBody>
            <a:bodyPr/>
            <a:lstStyle>
              <a:defPPr>
                <a:defRPr lang="en-US"/>
              </a:defPPr>
              <a:lvl1pPr marL="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0477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0953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430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1907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2384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2861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3338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438156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800"/>
            </a:p>
          </p:txBody>
        </p:sp>
        <p:sp>
          <p:nvSpPr>
            <p:cNvPr id="26" name="Freeform 26"/>
            <p:cNvSpPr/>
            <p:nvPr/>
          </p:nvSpPr>
          <p:spPr>
            <a:xfrm>
              <a:off x="247650" y="294640"/>
              <a:ext cx="4889500" cy="4693920"/>
            </a:xfrm>
            <a:custGeom>
              <a:avLst/>
              <a:gdLst/>
              <a:ahLst/>
              <a:cxnLst/>
              <a:rect l="l" t="t" r="r" b="b"/>
              <a:pathLst>
                <a:path w="4889500" h="4693920">
                  <a:moveTo>
                    <a:pt x="4870450" y="0"/>
                  </a:moveTo>
                  <a:lnTo>
                    <a:pt x="19050" y="0"/>
                  </a:lnTo>
                  <a:cubicBezTo>
                    <a:pt x="8890" y="0"/>
                    <a:pt x="0" y="8890"/>
                    <a:pt x="0" y="19050"/>
                  </a:cubicBezTo>
                  <a:lnTo>
                    <a:pt x="0" y="4674870"/>
                  </a:lnTo>
                  <a:cubicBezTo>
                    <a:pt x="0" y="4686300"/>
                    <a:pt x="8890" y="4693920"/>
                    <a:pt x="19050" y="4693920"/>
                  </a:cubicBezTo>
                  <a:lnTo>
                    <a:pt x="4870450" y="4693920"/>
                  </a:lnTo>
                  <a:cubicBezTo>
                    <a:pt x="4880610" y="4693920"/>
                    <a:pt x="4889500" y="4685030"/>
                    <a:pt x="4889500" y="4674870"/>
                  </a:cubicBezTo>
                  <a:lnTo>
                    <a:pt x="4889500" y="20320"/>
                  </a:lnTo>
                  <a:cubicBezTo>
                    <a:pt x="4889500" y="8890"/>
                    <a:pt x="4881880" y="0"/>
                    <a:pt x="4870450" y="0"/>
                  </a:cubicBezTo>
                  <a:close/>
                </a:path>
              </a:pathLst>
            </a:custGeom>
            <a:blipFill>
              <a:blip r:embed="rId8"/>
              <a:stretch>
                <a:fillRect l="-14246" r="-14246"/>
              </a:stretch>
            </a:blipFill>
          </p:spPr>
          <p:txBody>
            <a:bodyPr/>
            <a:lstStyle>
              <a:defPPr>
                <a:defRPr lang="en-US"/>
              </a:defPPr>
              <a:lvl1pPr marL="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0477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0953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430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1907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2384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2861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3338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438156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800"/>
            </a:p>
          </p:txBody>
        </p:sp>
        <p:sp>
          <p:nvSpPr>
            <p:cNvPr id="27" name="Freeform 27"/>
            <p:cNvSpPr/>
            <p:nvPr/>
          </p:nvSpPr>
          <p:spPr>
            <a:xfrm>
              <a:off x="1270" y="6350"/>
              <a:ext cx="5457190" cy="6342380"/>
            </a:xfrm>
            <a:custGeom>
              <a:avLst/>
              <a:gdLst/>
              <a:ahLst/>
              <a:cxnLst/>
              <a:rect l="l" t="t" r="r" b="b"/>
              <a:pathLst>
                <a:path w="5457190" h="6342380">
                  <a:moveTo>
                    <a:pt x="5137150" y="302260"/>
                  </a:moveTo>
                  <a:cubicBezTo>
                    <a:pt x="5137150" y="302260"/>
                    <a:pt x="5133340" y="290830"/>
                    <a:pt x="5119370" y="289560"/>
                  </a:cubicBezTo>
                  <a:lnTo>
                    <a:pt x="248920" y="289560"/>
                  </a:lnTo>
                  <a:cubicBezTo>
                    <a:pt x="240030" y="289560"/>
                    <a:pt x="228600" y="293370"/>
                    <a:pt x="228600" y="303530"/>
                  </a:cubicBezTo>
                  <a:lnTo>
                    <a:pt x="232410" y="312420"/>
                  </a:lnTo>
                  <a:cubicBezTo>
                    <a:pt x="236220" y="307340"/>
                    <a:pt x="242570" y="304800"/>
                    <a:pt x="248920" y="304800"/>
                  </a:cubicBezTo>
                  <a:lnTo>
                    <a:pt x="5123180" y="304800"/>
                  </a:lnTo>
                  <a:lnTo>
                    <a:pt x="5123180" y="4966970"/>
                  </a:lnTo>
                  <a:cubicBezTo>
                    <a:pt x="5123180" y="4973320"/>
                    <a:pt x="5120640" y="4979670"/>
                    <a:pt x="5115560" y="4983480"/>
                  </a:cubicBezTo>
                  <a:lnTo>
                    <a:pt x="5120640" y="4983480"/>
                  </a:lnTo>
                  <a:cubicBezTo>
                    <a:pt x="5129530" y="4983480"/>
                    <a:pt x="5137150" y="4975860"/>
                    <a:pt x="5137150" y="4966970"/>
                  </a:cubicBezTo>
                  <a:lnTo>
                    <a:pt x="5137150" y="302260"/>
                  </a:lnTo>
                  <a:close/>
                  <a:moveTo>
                    <a:pt x="5438140" y="6324600"/>
                  </a:moveTo>
                  <a:lnTo>
                    <a:pt x="20320" y="6324600"/>
                  </a:lnTo>
                  <a:lnTo>
                    <a:pt x="20320" y="12700"/>
                  </a:lnTo>
                  <a:lnTo>
                    <a:pt x="6350" y="0"/>
                  </a:lnTo>
                  <a:lnTo>
                    <a:pt x="5080" y="0"/>
                  </a:lnTo>
                  <a:cubicBezTo>
                    <a:pt x="2540" y="3810"/>
                    <a:pt x="0" y="7620"/>
                    <a:pt x="0" y="12700"/>
                  </a:cubicBezTo>
                  <a:lnTo>
                    <a:pt x="0" y="6323330"/>
                  </a:lnTo>
                  <a:cubicBezTo>
                    <a:pt x="0" y="6334760"/>
                    <a:pt x="8890" y="6342380"/>
                    <a:pt x="19050" y="6342380"/>
                  </a:cubicBezTo>
                  <a:lnTo>
                    <a:pt x="5444490" y="6342380"/>
                  </a:lnTo>
                  <a:cubicBezTo>
                    <a:pt x="5449570" y="6342380"/>
                    <a:pt x="5453380" y="6341110"/>
                    <a:pt x="5457190" y="6337300"/>
                  </a:cubicBezTo>
                  <a:lnTo>
                    <a:pt x="5438140" y="6324600"/>
                  </a:lnTo>
                  <a:close/>
                </a:path>
              </a:pathLst>
            </a:custGeom>
            <a:solidFill>
              <a:srgbClr val="3C3333"/>
            </a:solidFill>
          </p:spPr>
          <p:txBody>
            <a:bodyPr/>
            <a:lstStyle>
              <a:defPPr>
                <a:defRPr lang="en-US"/>
              </a:defPPr>
              <a:lvl1pPr marL="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0477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0953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430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1907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2384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2861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3338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438156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800"/>
            </a:p>
          </p:txBody>
        </p:sp>
        <p:sp>
          <p:nvSpPr>
            <p:cNvPr id="28" name="Freeform 28"/>
            <p:cNvSpPr/>
            <p:nvPr/>
          </p:nvSpPr>
          <p:spPr>
            <a:xfrm>
              <a:off x="7620" y="0"/>
              <a:ext cx="5458460" cy="6344920"/>
            </a:xfrm>
            <a:custGeom>
              <a:avLst/>
              <a:gdLst/>
              <a:ahLst/>
              <a:cxnLst/>
              <a:rect l="l" t="t" r="r" b="b"/>
              <a:pathLst>
                <a:path w="5458460" h="6344920">
                  <a:moveTo>
                    <a:pt x="5125720" y="4987290"/>
                  </a:moveTo>
                  <a:cubicBezTo>
                    <a:pt x="5121910" y="4992370"/>
                    <a:pt x="5116830" y="4994910"/>
                    <a:pt x="5110480" y="4994910"/>
                  </a:cubicBezTo>
                  <a:lnTo>
                    <a:pt x="243840" y="4994910"/>
                  </a:lnTo>
                  <a:cubicBezTo>
                    <a:pt x="237490" y="4994910"/>
                    <a:pt x="231140" y="4992370"/>
                    <a:pt x="227330" y="4986020"/>
                  </a:cubicBezTo>
                  <a:cubicBezTo>
                    <a:pt x="222250" y="4982210"/>
                    <a:pt x="219710" y="4977130"/>
                    <a:pt x="219710" y="4970780"/>
                  </a:cubicBezTo>
                  <a:lnTo>
                    <a:pt x="219710" y="314960"/>
                  </a:lnTo>
                  <a:cubicBezTo>
                    <a:pt x="219710" y="309880"/>
                    <a:pt x="222250" y="304800"/>
                    <a:pt x="226060" y="300990"/>
                  </a:cubicBezTo>
                  <a:lnTo>
                    <a:pt x="240030" y="311150"/>
                  </a:lnTo>
                  <a:lnTo>
                    <a:pt x="240030" y="4975860"/>
                  </a:lnTo>
                  <a:lnTo>
                    <a:pt x="5110480" y="4975860"/>
                  </a:lnTo>
                  <a:cubicBezTo>
                    <a:pt x="5113020" y="4975860"/>
                    <a:pt x="5115560" y="4974590"/>
                    <a:pt x="5116830" y="4974590"/>
                  </a:cubicBezTo>
                  <a:lnTo>
                    <a:pt x="5125720" y="4987290"/>
                  </a:lnTo>
                  <a:close/>
                  <a:moveTo>
                    <a:pt x="5458460" y="19050"/>
                  </a:moveTo>
                  <a:lnTo>
                    <a:pt x="5458460" y="6330950"/>
                  </a:lnTo>
                  <a:cubicBezTo>
                    <a:pt x="5458460" y="6336030"/>
                    <a:pt x="5455920" y="6341110"/>
                    <a:pt x="5450840" y="6344920"/>
                  </a:cubicBezTo>
                  <a:lnTo>
                    <a:pt x="5429250" y="6329680"/>
                  </a:lnTo>
                  <a:lnTo>
                    <a:pt x="5429250" y="20320"/>
                  </a:lnTo>
                  <a:lnTo>
                    <a:pt x="13970" y="20320"/>
                  </a:lnTo>
                  <a:lnTo>
                    <a:pt x="0" y="7620"/>
                  </a:lnTo>
                  <a:cubicBezTo>
                    <a:pt x="3810" y="2540"/>
                    <a:pt x="8890" y="0"/>
                    <a:pt x="15240" y="0"/>
                  </a:cubicBezTo>
                  <a:lnTo>
                    <a:pt x="5439410" y="0"/>
                  </a:lnTo>
                  <a:cubicBezTo>
                    <a:pt x="5449570" y="0"/>
                    <a:pt x="5458460" y="8890"/>
                    <a:pt x="5458460" y="19050"/>
                  </a:cubicBezTo>
                  <a:close/>
                  <a:moveTo>
                    <a:pt x="5455920" y="30480"/>
                  </a:moveTo>
                  <a:cubicBezTo>
                    <a:pt x="5453380" y="26670"/>
                    <a:pt x="5450840" y="24130"/>
                    <a:pt x="5447030" y="21590"/>
                  </a:cubicBezTo>
                  <a:lnTo>
                    <a:pt x="5455920" y="30480"/>
                  </a:lnTo>
                  <a:close/>
                </a:path>
              </a:pathLst>
            </a:custGeom>
            <a:solidFill>
              <a:srgbClr val="FFFBF7"/>
            </a:solidFill>
          </p:spPr>
          <p:txBody>
            <a:bodyPr/>
            <a:lstStyle>
              <a:defPPr>
                <a:defRPr lang="en-US"/>
              </a:defPPr>
              <a:lvl1pPr marL="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0477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0953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430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1907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2384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2861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3338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438156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800"/>
            </a:p>
          </p:txBody>
        </p:sp>
      </p:grpSp>
      <p:sp>
        <p:nvSpPr>
          <p:cNvPr id="29" name="Freeform 29"/>
          <p:cNvSpPr/>
          <p:nvPr/>
        </p:nvSpPr>
        <p:spPr>
          <a:xfrm rot="10800000">
            <a:off x="9741449" y="4775046"/>
            <a:ext cx="2244581" cy="645317"/>
          </a:xfrm>
          <a:custGeom>
            <a:avLst/>
            <a:gdLst/>
            <a:ahLst/>
            <a:cxnLst/>
            <a:rect l="l" t="t" r="r" b="b"/>
            <a:pathLst>
              <a:path w="3366871" h="967975">
                <a:moveTo>
                  <a:pt x="0" y="0"/>
                </a:moveTo>
                <a:lnTo>
                  <a:pt x="3366871" y="0"/>
                </a:lnTo>
                <a:lnTo>
                  <a:pt x="3366871" y="967976"/>
                </a:lnTo>
                <a:lnTo>
                  <a:pt x="0" y="96797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29000"/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800"/>
          </a:p>
        </p:txBody>
      </p:sp>
      <p:grpSp>
        <p:nvGrpSpPr>
          <p:cNvPr id="30" name="Group 30"/>
          <p:cNvGrpSpPr>
            <a:grpSpLocks noChangeAspect="1"/>
          </p:cNvGrpSpPr>
          <p:nvPr/>
        </p:nvGrpSpPr>
        <p:grpSpPr>
          <a:xfrm>
            <a:off x="9828007" y="2636654"/>
            <a:ext cx="2065126" cy="2399077"/>
            <a:chOff x="0" y="0"/>
            <a:chExt cx="5466080" cy="6350000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5439410" cy="6348730"/>
            </a:xfrm>
            <a:custGeom>
              <a:avLst/>
              <a:gdLst/>
              <a:ahLst/>
              <a:cxnLst/>
              <a:rect l="l" t="t" r="r" b="b"/>
              <a:pathLst>
                <a:path w="5439410" h="6348730">
                  <a:moveTo>
                    <a:pt x="5419090" y="0"/>
                  </a:moveTo>
                  <a:lnTo>
                    <a:pt x="19050" y="0"/>
                  </a:lnTo>
                  <a:cubicBezTo>
                    <a:pt x="8890" y="0"/>
                    <a:pt x="0" y="8890"/>
                    <a:pt x="0" y="20320"/>
                  </a:cubicBezTo>
                  <a:lnTo>
                    <a:pt x="0" y="6329680"/>
                  </a:lnTo>
                  <a:cubicBezTo>
                    <a:pt x="0" y="6339840"/>
                    <a:pt x="8890" y="6348730"/>
                    <a:pt x="19050" y="6348730"/>
                  </a:cubicBezTo>
                  <a:lnTo>
                    <a:pt x="5419090" y="6348730"/>
                  </a:lnTo>
                  <a:cubicBezTo>
                    <a:pt x="5429250" y="6348730"/>
                    <a:pt x="5438140" y="6339840"/>
                    <a:pt x="5438140" y="6329680"/>
                  </a:cubicBezTo>
                  <a:lnTo>
                    <a:pt x="5438140" y="20320"/>
                  </a:lnTo>
                  <a:cubicBezTo>
                    <a:pt x="5439410" y="8890"/>
                    <a:pt x="5430520" y="0"/>
                    <a:pt x="5419090" y="0"/>
                  </a:cubicBezTo>
                  <a:close/>
                  <a:moveTo>
                    <a:pt x="5137150" y="314960"/>
                  </a:moveTo>
                  <a:lnTo>
                    <a:pt x="5137150" y="4970780"/>
                  </a:lnTo>
                  <a:cubicBezTo>
                    <a:pt x="5137150" y="4980940"/>
                    <a:pt x="5128260" y="4989830"/>
                    <a:pt x="5118100" y="4989830"/>
                  </a:cubicBezTo>
                  <a:lnTo>
                    <a:pt x="266700" y="4989830"/>
                  </a:lnTo>
                  <a:cubicBezTo>
                    <a:pt x="256540" y="4989830"/>
                    <a:pt x="247650" y="4980940"/>
                    <a:pt x="247650" y="4970780"/>
                  </a:cubicBezTo>
                  <a:lnTo>
                    <a:pt x="247650" y="314960"/>
                  </a:lnTo>
                  <a:cubicBezTo>
                    <a:pt x="247650" y="304800"/>
                    <a:pt x="256540" y="295910"/>
                    <a:pt x="266700" y="295910"/>
                  </a:cubicBezTo>
                  <a:lnTo>
                    <a:pt x="5118100" y="295910"/>
                  </a:lnTo>
                  <a:cubicBezTo>
                    <a:pt x="5129530" y="294640"/>
                    <a:pt x="5137150" y="303530"/>
                    <a:pt x="5137150" y="314960"/>
                  </a:cubicBezTo>
                  <a:close/>
                </a:path>
              </a:pathLst>
            </a:custGeom>
            <a:solidFill>
              <a:srgbClr val="F2F1EB"/>
            </a:solidFill>
          </p:spPr>
          <p:txBody>
            <a:bodyPr/>
            <a:lstStyle>
              <a:defPPr>
                <a:defRPr lang="en-US"/>
              </a:defPPr>
              <a:lvl1pPr marL="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0477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0953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430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1907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2384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2861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3338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438156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800"/>
            </a:p>
          </p:txBody>
        </p:sp>
        <p:sp>
          <p:nvSpPr>
            <p:cNvPr id="32" name="Freeform 32"/>
            <p:cNvSpPr/>
            <p:nvPr/>
          </p:nvSpPr>
          <p:spPr>
            <a:xfrm>
              <a:off x="247650" y="294640"/>
              <a:ext cx="4889500" cy="4693920"/>
            </a:xfrm>
            <a:custGeom>
              <a:avLst/>
              <a:gdLst/>
              <a:ahLst/>
              <a:cxnLst/>
              <a:rect l="l" t="t" r="r" b="b"/>
              <a:pathLst>
                <a:path w="4889500" h="4693920">
                  <a:moveTo>
                    <a:pt x="4870450" y="0"/>
                  </a:moveTo>
                  <a:lnTo>
                    <a:pt x="19050" y="0"/>
                  </a:lnTo>
                  <a:cubicBezTo>
                    <a:pt x="8890" y="0"/>
                    <a:pt x="0" y="8890"/>
                    <a:pt x="0" y="19050"/>
                  </a:cubicBezTo>
                  <a:lnTo>
                    <a:pt x="0" y="4674870"/>
                  </a:lnTo>
                  <a:cubicBezTo>
                    <a:pt x="0" y="4686300"/>
                    <a:pt x="8890" y="4693920"/>
                    <a:pt x="19050" y="4693920"/>
                  </a:cubicBezTo>
                  <a:lnTo>
                    <a:pt x="4870450" y="4693920"/>
                  </a:lnTo>
                  <a:cubicBezTo>
                    <a:pt x="4880610" y="4693920"/>
                    <a:pt x="4889500" y="4685030"/>
                    <a:pt x="4889500" y="4674870"/>
                  </a:cubicBezTo>
                  <a:lnTo>
                    <a:pt x="4889500" y="20320"/>
                  </a:lnTo>
                  <a:cubicBezTo>
                    <a:pt x="4889500" y="8890"/>
                    <a:pt x="4881880" y="0"/>
                    <a:pt x="4870450" y="0"/>
                  </a:cubicBezTo>
                  <a:close/>
                </a:path>
              </a:pathLst>
            </a:custGeom>
            <a:blipFill>
              <a:blip r:embed="rId9"/>
              <a:stretch>
                <a:fillRect l="-22045" r="-22045"/>
              </a:stretch>
            </a:blipFill>
          </p:spPr>
          <p:txBody>
            <a:bodyPr/>
            <a:lstStyle>
              <a:defPPr>
                <a:defRPr lang="en-US"/>
              </a:defPPr>
              <a:lvl1pPr marL="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0477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0953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430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1907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2384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2861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3338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438156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800"/>
            </a:p>
          </p:txBody>
        </p:sp>
        <p:sp>
          <p:nvSpPr>
            <p:cNvPr id="33" name="Freeform 33"/>
            <p:cNvSpPr/>
            <p:nvPr/>
          </p:nvSpPr>
          <p:spPr>
            <a:xfrm>
              <a:off x="1270" y="6350"/>
              <a:ext cx="5457190" cy="6342380"/>
            </a:xfrm>
            <a:custGeom>
              <a:avLst/>
              <a:gdLst/>
              <a:ahLst/>
              <a:cxnLst/>
              <a:rect l="l" t="t" r="r" b="b"/>
              <a:pathLst>
                <a:path w="5457190" h="6342380">
                  <a:moveTo>
                    <a:pt x="5137150" y="302260"/>
                  </a:moveTo>
                  <a:cubicBezTo>
                    <a:pt x="5137150" y="302260"/>
                    <a:pt x="5133340" y="290830"/>
                    <a:pt x="5119370" y="289560"/>
                  </a:cubicBezTo>
                  <a:lnTo>
                    <a:pt x="248920" y="289560"/>
                  </a:lnTo>
                  <a:cubicBezTo>
                    <a:pt x="240030" y="289560"/>
                    <a:pt x="228600" y="293370"/>
                    <a:pt x="228600" y="303530"/>
                  </a:cubicBezTo>
                  <a:lnTo>
                    <a:pt x="232410" y="312420"/>
                  </a:lnTo>
                  <a:cubicBezTo>
                    <a:pt x="236220" y="307340"/>
                    <a:pt x="242570" y="304800"/>
                    <a:pt x="248920" y="304800"/>
                  </a:cubicBezTo>
                  <a:lnTo>
                    <a:pt x="5123180" y="304800"/>
                  </a:lnTo>
                  <a:lnTo>
                    <a:pt x="5123180" y="4966970"/>
                  </a:lnTo>
                  <a:cubicBezTo>
                    <a:pt x="5123180" y="4973320"/>
                    <a:pt x="5120640" y="4979670"/>
                    <a:pt x="5115560" y="4983480"/>
                  </a:cubicBezTo>
                  <a:lnTo>
                    <a:pt x="5120640" y="4983480"/>
                  </a:lnTo>
                  <a:cubicBezTo>
                    <a:pt x="5129530" y="4983480"/>
                    <a:pt x="5137150" y="4975860"/>
                    <a:pt x="5137150" y="4966970"/>
                  </a:cubicBezTo>
                  <a:lnTo>
                    <a:pt x="5137150" y="302260"/>
                  </a:lnTo>
                  <a:close/>
                  <a:moveTo>
                    <a:pt x="5438140" y="6324600"/>
                  </a:moveTo>
                  <a:lnTo>
                    <a:pt x="20320" y="6324600"/>
                  </a:lnTo>
                  <a:lnTo>
                    <a:pt x="20320" y="12700"/>
                  </a:lnTo>
                  <a:lnTo>
                    <a:pt x="6350" y="0"/>
                  </a:lnTo>
                  <a:lnTo>
                    <a:pt x="5080" y="0"/>
                  </a:lnTo>
                  <a:cubicBezTo>
                    <a:pt x="2540" y="3810"/>
                    <a:pt x="0" y="7620"/>
                    <a:pt x="0" y="12700"/>
                  </a:cubicBezTo>
                  <a:lnTo>
                    <a:pt x="0" y="6323330"/>
                  </a:lnTo>
                  <a:cubicBezTo>
                    <a:pt x="0" y="6334760"/>
                    <a:pt x="8890" y="6342380"/>
                    <a:pt x="19050" y="6342380"/>
                  </a:cubicBezTo>
                  <a:lnTo>
                    <a:pt x="5444490" y="6342380"/>
                  </a:lnTo>
                  <a:cubicBezTo>
                    <a:pt x="5449570" y="6342380"/>
                    <a:pt x="5453380" y="6341110"/>
                    <a:pt x="5457190" y="6337300"/>
                  </a:cubicBezTo>
                  <a:lnTo>
                    <a:pt x="5438140" y="6324600"/>
                  </a:lnTo>
                  <a:close/>
                </a:path>
              </a:pathLst>
            </a:custGeom>
            <a:solidFill>
              <a:srgbClr val="3C3333"/>
            </a:solidFill>
          </p:spPr>
          <p:txBody>
            <a:bodyPr/>
            <a:lstStyle>
              <a:defPPr>
                <a:defRPr lang="en-US"/>
              </a:defPPr>
              <a:lvl1pPr marL="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0477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0953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430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1907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2384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2861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3338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438156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800"/>
            </a:p>
          </p:txBody>
        </p:sp>
        <p:sp>
          <p:nvSpPr>
            <p:cNvPr id="34" name="Freeform 34"/>
            <p:cNvSpPr/>
            <p:nvPr/>
          </p:nvSpPr>
          <p:spPr>
            <a:xfrm>
              <a:off x="7620" y="0"/>
              <a:ext cx="5458460" cy="6344920"/>
            </a:xfrm>
            <a:custGeom>
              <a:avLst/>
              <a:gdLst/>
              <a:ahLst/>
              <a:cxnLst/>
              <a:rect l="l" t="t" r="r" b="b"/>
              <a:pathLst>
                <a:path w="5458460" h="6344920">
                  <a:moveTo>
                    <a:pt x="5125720" y="4987290"/>
                  </a:moveTo>
                  <a:cubicBezTo>
                    <a:pt x="5121910" y="4992370"/>
                    <a:pt x="5116830" y="4994910"/>
                    <a:pt x="5110480" y="4994910"/>
                  </a:cubicBezTo>
                  <a:lnTo>
                    <a:pt x="243840" y="4994910"/>
                  </a:lnTo>
                  <a:cubicBezTo>
                    <a:pt x="237490" y="4994910"/>
                    <a:pt x="231140" y="4992370"/>
                    <a:pt x="227330" y="4986020"/>
                  </a:cubicBezTo>
                  <a:cubicBezTo>
                    <a:pt x="222250" y="4982210"/>
                    <a:pt x="219710" y="4977130"/>
                    <a:pt x="219710" y="4970780"/>
                  </a:cubicBezTo>
                  <a:lnTo>
                    <a:pt x="219710" y="314960"/>
                  </a:lnTo>
                  <a:cubicBezTo>
                    <a:pt x="219710" y="309880"/>
                    <a:pt x="222250" y="304800"/>
                    <a:pt x="226060" y="300990"/>
                  </a:cubicBezTo>
                  <a:lnTo>
                    <a:pt x="240030" y="311150"/>
                  </a:lnTo>
                  <a:lnTo>
                    <a:pt x="240030" y="4975860"/>
                  </a:lnTo>
                  <a:lnTo>
                    <a:pt x="5110480" y="4975860"/>
                  </a:lnTo>
                  <a:cubicBezTo>
                    <a:pt x="5113020" y="4975860"/>
                    <a:pt x="5115560" y="4974590"/>
                    <a:pt x="5116830" y="4974590"/>
                  </a:cubicBezTo>
                  <a:lnTo>
                    <a:pt x="5125720" y="4987290"/>
                  </a:lnTo>
                  <a:close/>
                  <a:moveTo>
                    <a:pt x="5458460" y="19050"/>
                  </a:moveTo>
                  <a:lnTo>
                    <a:pt x="5458460" y="6330950"/>
                  </a:lnTo>
                  <a:cubicBezTo>
                    <a:pt x="5458460" y="6336030"/>
                    <a:pt x="5455920" y="6341110"/>
                    <a:pt x="5450840" y="6344920"/>
                  </a:cubicBezTo>
                  <a:lnTo>
                    <a:pt x="5429250" y="6329680"/>
                  </a:lnTo>
                  <a:lnTo>
                    <a:pt x="5429250" y="20320"/>
                  </a:lnTo>
                  <a:lnTo>
                    <a:pt x="13970" y="20320"/>
                  </a:lnTo>
                  <a:lnTo>
                    <a:pt x="0" y="7620"/>
                  </a:lnTo>
                  <a:cubicBezTo>
                    <a:pt x="3810" y="2540"/>
                    <a:pt x="8890" y="0"/>
                    <a:pt x="15240" y="0"/>
                  </a:cubicBezTo>
                  <a:lnTo>
                    <a:pt x="5439410" y="0"/>
                  </a:lnTo>
                  <a:cubicBezTo>
                    <a:pt x="5449570" y="0"/>
                    <a:pt x="5458460" y="8890"/>
                    <a:pt x="5458460" y="19050"/>
                  </a:cubicBezTo>
                  <a:close/>
                  <a:moveTo>
                    <a:pt x="5455920" y="30480"/>
                  </a:moveTo>
                  <a:cubicBezTo>
                    <a:pt x="5453380" y="26670"/>
                    <a:pt x="5450840" y="24130"/>
                    <a:pt x="5447030" y="21590"/>
                  </a:cubicBezTo>
                  <a:lnTo>
                    <a:pt x="5455920" y="30480"/>
                  </a:lnTo>
                  <a:close/>
                </a:path>
              </a:pathLst>
            </a:custGeom>
            <a:solidFill>
              <a:srgbClr val="FFFBF7"/>
            </a:solidFill>
          </p:spPr>
          <p:txBody>
            <a:bodyPr/>
            <a:lstStyle>
              <a:defPPr>
                <a:defRPr lang="en-US"/>
              </a:defPPr>
              <a:lvl1pPr marL="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0477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0953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430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1907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2384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2861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3338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438156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800"/>
            </a:p>
          </p:txBody>
        </p:sp>
      </p:grpSp>
      <p:sp>
        <p:nvSpPr>
          <p:cNvPr id="35" name="AutoShape 35"/>
          <p:cNvSpPr/>
          <p:nvPr/>
        </p:nvSpPr>
        <p:spPr>
          <a:xfrm>
            <a:off x="-2759726" y="6184900"/>
            <a:ext cx="6920483" cy="0"/>
          </a:xfrm>
          <a:prstGeom prst="line">
            <a:avLst/>
          </a:prstGeom>
          <a:ln w="19050" cap="flat">
            <a:solidFill>
              <a:srgbClr val="100F0D"/>
            </a:solidFill>
            <a:prstDash val="solid"/>
            <a:headEnd type="none" w="sm" len="sm"/>
            <a:tailEnd type="none" w="sm" len="sm"/>
          </a:ln>
        </p:spPr>
        <p:txBody>
          <a:bodyPr/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800"/>
          </a:p>
        </p:txBody>
      </p:sp>
      <p:sp>
        <p:nvSpPr>
          <p:cNvPr id="37" name="TextBox 37"/>
          <p:cNvSpPr txBox="1"/>
          <p:nvPr/>
        </p:nvSpPr>
        <p:spPr>
          <a:xfrm>
            <a:off x="986265" y="4615775"/>
            <a:ext cx="1857987" cy="2491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lnSpc>
                <a:spcPts val="2019"/>
              </a:lnSpc>
              <a:spcBef>
                <a:spcPct val="0"/>
              </a:spcBef>
            </a:pPr>
            <a:r>
              <a:rPr lang="en-US" sz="1442" dirty="0">
                <a:solidFill>
                  <a:srgbClr val="010101"/>
                </a:solidFill>
                <a:latin typeface="Lora"/>
                <a:ea typeface="Lora"/>
                <a:cs typeface="Lora"/>
                <a:sym typeface="Lora"/>
              </a:rPr>
              <a:t>Community Lunches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3212179" y="4615775"/>
            <a:ext cx="1857987" cy="2491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lnSpc>
                <a:spcPts val="2019"/>
              </a:lnSpc>
              <a:spcBef>
                <a:spcPct val="0"/>
              </a:spcBef>
            </a:pPr>
            <a:r>
              <a:rPr lang="en-US" sz="1442" dirty="0">
                <a:solidFill>
                  <a:srgbClr val="010101"/>
                </a:solidFill>
                <a:latin typeface="Lora"/>
                <a:ea typeface="Lora"/>
                <a:cs typeface="Lora"/>
                <a:sym typeface="Lora"/>
              </a:rPr>
              <a:t>Common Read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5444432" y="4615775"/>
            <a:ext cx="1857987" cy="2398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lnSpc>
                <a:spcPts val="2019"/>
              </a:lnSpc>
              <a:spcBef>
                <a:spcPct val="0"/>
              </a:spcBef>
            </a:pPr>
            <a:r>
              <a:rPr lang="en-US" sz="1442" dirty="0">
                <a:solidFill>
                  <a:srgbClr val="010101"/>
                </a:solidFill>
                <a:latin typeface="Lora"/>
                <a:ea typeface="Lora"/>
                <a:cs typeface="Lora"/>
                <a:sym typeface="Lora"/>
              </a:rPr>
              <a:t>Fellowships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7685015" y="4615775"/>
            <a:ext cx="1857987" cy="2397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lnSpc>
                <a:spcPts val="2019"/>
              </a:lnSpc>
              <a:spcBef>
                <a:spcPct val="0"/>
              </a:spcBef>
            </a:pPr>
            <a:r>
              <a:rPr lang="en-US" sz="1440" dirty="0">
                <a:solidFill>
                  <a:srgbClr val="010101"/>
                </a:solidFill>
                <a:latin typeface="Lora"/>
                <a:ea typeface="Lora"/>
                <a:cs typeface="Lora"/>
                <a:sym typeface="Lora"/>
              </a:rPr>
              <a:t>Workshops &amp; Talks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9929596" y="4615775"/>
            <a:ext cx="1857987" cy="2491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lnSpc>
                <a:spcPts val="2019"/>
              </a:lnSpc>
              <a:spcBef>
                <a:spcPct val="0"/>
              </a:spcBef>
            </a:pPr>
            <a:r>
              <a:rPr lang="en-US" sz="1442" dirty="0">
                <a:solidFill>
                  <a:srgbClr val="010101"/>
                </a:solidFill>
                <a:latin typeface="Lora"/>
                <a:ea typeface="Lora"/>
                <a:cs typeface="Lora"/>
                <a:sym typeface="Lora"/>
              </a:rPr>
              <a:t>Contact Us</a:t>
            </a:r>
          </a:p>
        </p:txBody>
      </p:sp>
    </p:spTree>
    <p:extLst>
      <p:ext uri="{BB962C8B-B14F-4D97-AF65-F5344CB8AC3E}">
        <p14:creationId xmlns:p14="http://schemas.microsoft.com/office/powerpoint/2010/main" val="23296759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E6ED1F-01DE-FE74-DC62-F440EA5D85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685800"/>
            <a:ext cx="10022305" cy="723900"/>
          </a:xfrm>
        </p:spPr>
        <p:txBody>
          <a:bodyPr>
            <a:normAutofit fontScale="90000"/>
          </a:bodyPr>
          <a:lstStyle/>
          <a:p>
            <a:r>
              <a:rPr lang="en-US" dirty="0"/>
              <a:t>Our Additional Team Members Here Today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762EA67-70BB-2A6F-3865-3BF92DB88CEC}"/>
              </a:ext>
            </a:extLst>
          </p:cNvPr>
          <p:cNvSpPr txBox="1">
            <a:spLocks/>
          </p:cNvSpPr>
          <p:nvPr/>
        </p:nvSpPr>
        <p:spPr>
          <a:xfrm>
            <a:off x="1368138" y="530184"/>
            <a:ext cx="9601200" cy="74295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  <a:p>
            <a:endParaRPr lang="en-US" dirty="0"/>
          </a:p>
        </p:txBody>
      </p:sp>
      <p:pic>
        <p:nvPicPr>
          <p:cNvPr id="3" name="Picture 2" descr="A person with a beard and glasses&#10;&#10;AI-generated content may be incorrect.">
            <a:extLst>
              <a:ext uri="{FF2B5EF4-FFF2-40B4-BE49-F238E27FC236}">
                <a16:creationId xmlns:a16="http://schemas.microsoft.com/office/drawing/2014/main" id="{E949A07F-E233-69C5-8ECC-556BB07529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8276" y="1495425"/>
            <a:ext cx="1321744" cy="1761519"/>
          </a:xfrm>
          <a:prstGeom prst="rect">
            <a:avLst/>
          </a:prstGeom>
        </p:spPr>
      </p:pic>
      <p:pic>
        <p:nvPicPr>
          <p:cNvPr id="15" name="Picture 14" descr="A person with a beard smiling&#10;&#10;Description automatically generated">
            <a:extLst>
              <a:ext uri="{FF2B5EF4-FFF2-40B4-BE49-F238E27FC236}">
                <a16:creationId xmlns:a16="http://schemas.microsoft.com/office/drawing/2014/main" id="{ACD87B3F-0FE3-EB40-1561-97580774FF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5529" y="3874216"/>
            <a:ext cx="1322728" cy="1766254"/>
          </a:xfrm>
          <a:prstGeom prst="rect">
            <a:avLst/>
          </a:prstGeom>
        </p:spPr>
      </p:pic>
      <p:pic>
        <p:nvPicPr>
          <p:cNvPr id="19" name="Picture 18" descr="A person smiling at the camera&#10;&#10;Description automatically generated">
            <a:extLst>
              <a:ext uri="{FF2B5EF4-FFF2-40B4-BE49-F238E27FC236}">
                <a16:creationId xmlns:a16="http://schemas.microsoft.com/office/drawing/2014/main" id="{FCD6F58A-C732-A9E8-1032-D1EC18A1F209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5529" y="1540739"/>
            <a:ext cx="1321334" cy="176479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BBBE100-3B8C-91C2-066C-FB651F86D8A7}"/>
              </a:ext>
            </a:extLst>
          </p:cNvPr>
          <p:cNvSpPr txBox="1"/>
          <p:nvPr/>
        </p:nvSpPr>
        <p:spPr>
          <a:xfrm>
            <a:off x="3114675" y="1533525"/>
            <a:ext cx="2305050" cy="121571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700" b="1" dirty="0">
                <a:solidFill>
                  <a:srgbClr val="191B0E"/>
                </a:solidFill>
                <a:ea typeface="+mn-lt"/>
                <a:cs typeface="+mn-lt"/>
              </a:rPr>
              <a:t>Ignacio López-Calvo</a:t>
            </a:r>
            <a:endParaRPr lang="en-US"/>
          </a:p>
          <a:p>
            <a:r>
              <a:rPr lang="en-US" sz="1400" dirty="0">
                <a:solidFill>
                  <a:srgbClr val="323336"/>
                </a:solidFill>
                <a:latin typeface="Franklin Gothic Book"/>
                <a:ea typeface="Open Sans"/>
                <a:cs typeface="Open Sans"/>
              </a:rPr>
              <a:t>Professor of Literature &amp; Faculty Director</a:t>
            </a:r>
            <a:r>
              <a:rPr lang="en-US" sz="1400" dirty="0">
                <a:solidFill>
                  <a:srgbClr val="191B0E"/>
                </a:solidFill>
                <a:latin typeface="Franklin Gothic Book"/>
                <a:ea typeface="Open Sans"/>
                <a:cs typeface="Open Sans"/>
              </a:rPr>
              <a:t> of the Center for the Humanities UC Merced</a:t>
            </a:r>
            <a:endParaRPr lang="en-US" sz="1400" dirty="0">
              <a:ea typeface="Open Sans"/>
              <a:cs typeface="Open San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C86800F-5CE6-BAAE-0480-3E0CB41DE417}"/>
              </a:ext>
            </a:extLst>
          </p:cNvPr>
          <p:cNvSpPr txBox="1"/>
          <p:nvPr/>
        </p:nvSpPr>
        <p:spPr>
          <a:xfrm>
            <a:off x="3114675" y="3876675"/>
            <a:ext cx="2381250" cy="121571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700" b="1" dirty="0">
                <a:solidFill>
                  <a:srgbClr val="191B0E"/>
                </a:solidFill>
                <a:ea typeface="+mn-lt"/>
                <a:cs typeface="+mn-lt"/>
              </a:rPr>
              <a:t>Man Zhang</a:t>
            </a:r>
            <a:endParaRPr lang="en-US" dirty="0"/>
          </a:p>
          <a:p>
            <a:r>
              <a:rPr lang="en-US" sz="1400" dirty="0">
                <a:solidFill>
                  <a:srgbClr val="191B0E"/>
                </a:solidFill>
                <a:ea typeface="+mn-lt"/>
                <a:cs typeface="+mn-lt"/>
              </a:rPr>
              <a:t>Staff Research Associate for "</a:t>
            </a:r>
            <a:r>
              <a:rPr lang="en-US" sz="1400" dirty="0">
                <a:solidFill>
                  <a:srgbClr val="191B0E"/>
                </a:solidFill>
                <a:latin typeface="Franklin Gothic Book"/>
                <a:ea typeface="+mn-lt"/>
                <a:cs typeface="Times"/>
              </a:rPr>
              <a:t>Our Interwoven Futures</a:t>
            </a:r>
            <a:r>
              <a:rPr lang="en-US" sz="1400" dirty="0">
                <a:solidFill>
                  <a:srgbClr val="191B0E"/>
                </a:solidFill>
                <a:ea typeface="+mn-lt"/>
                <a:cs typeface="+mn-lt"/>
              </a:rPr>
              <a:t>" Andrew Mellon Grant</a:t>
            </a:r>
          </a:p>
          <a:p>
            <a:r>
              <a:rPr lang="en-US" sz="1400" dirty="0">
                <a:solidFill>
                  <a:srgbClr val="323336"/>
                </a:solidFill>
                <a:ea typeface="+mn-lt"/>
                <a:cs typeface="+mn-lt"/>
              </a:rPr>
              <a:t>UC Merced</a:t>
            </a:r>
            <a:endParaRPr lang="en-US" dirty="0"/>
          </a:p>
        </p:txBody>
      </p:sp>
      <p:pic>
        <p:nvPicPr>
          <p:cNvPr id="17" name="Picture 16" descr="A person with long black hair wearing glasses&#10;&#10;AI-generated content may be incorrect.">
            <a:extLst>
              <a:ext uri="{FF2B5EF4-FFF2-40B4-BE49-F238E27FC236}">
                <a16:creationId xmlns:a16="http://schemas.microsoft.com/office/drawing/2014/main" id="{2F4CA83D-7AB0-ACDF-EF9B-EC9B30CCC70F}"/>
              </a:ext>
            </a:extLst>
          </p:cNvPr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1800514" y="3876675"/>
            <a:ext cx="1327411" cy="1764792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9040A084-A434-522B-58F2-1C59EBD50128}"/>
              </a:ext>
            </a:extLst>
          </p:cNvPr>
          <p:cNvSpPr txBox="1"/>
          <p:nvPr/>
        </p:nvSpPr>
        <p:spPr>
          <a:xfrm>
            <a:off x="7591425" y="1543050"/>
            <a:ext cx="2466975" cy="121571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700" b="1" dirty="0">
                <a:solidFill>
                  <a:srgbClr val="191B0E"/>
                </a:solidFill>
                <a:cs typeface="Segoe UI"/>
              </a:rPr>
              <a:t>Anne </a:t>
            </a:r>
            <a:r>
              <a:rPr lang="en-US" sz="1700" b="1" err="1">
                <a:solidFill>
                  <a:srgbClr val="191B0E"/>
                </a:solidFill>
                <a:cs typeface="Segoe UI"/>
              </a:rPr>
              <a:t>Zanzucchi</a:t>
            </a:r>
            <a:endParaRPr lang="en-US" sz="1700">
              <a:cs typeface="Segoe UI"/>
            </a:endParaRPr>
          </a:p>
          <a:p>
            <a:r>
              <a:rPr lang="en-US" sz="1400" dirty="0">
                <a:solidFill>
                  <a:srgbClr val="323336"/>
                </a:solidFill>
                <a:latin typeface="Franklin Gothic Book"/>
                <a:ea typeface="Open Sans"/>
                <a:cs typeface="Open Sans"/>
              </a:rPr>
              <a:t>Teaching Professor for Writing Studies &amp; Associate Dean</a:t>
            </a:r>
            <a:endParaRPr lang="en-US" sz="1400">
              <a:solidFill>
                <a:srgbClr val="000000"/>
              </a:solidFill>
              <a:latin typeface="Franklin Gothic Book"/>
              <a:ea typeface="Open Sans"/>
              <a:cs typeface="Open Sans"/>
            </a:endParaRPr>
          </a:p>
          <a:p>
            <a:r>
              <a:rPr lang="en-US" sz="1400" dirty="0">
                <a:solidFill>
                  <a:srgbClr val="323336"/>
                </a:solidFill>
                <a:latin typeface="Franklin Gothic Book"/>
                <a:ea typeface="Open Sans"/>
                <a:cs typeface="Open Sans"/>
              </a:rPr>
              <a:t>UC Merced</a:t>
            </a:r>
          </a:p>
          <a:p>
            <a:endParaRPr lang="en-US" sz="1400" dirty="0">
              <a:solidFill>
                <a:srgbClr val="323336"/>
              </a:solidFill>
              <a:latin typeface="Open Sans"/>
              <a:ea typeface="Open Sans"/>
              <a:cs typeface="Open San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CE32FC3-FCD4-2C30-4A35-5A77DD3DCF16}"/>
              </a:ext>
            </a:extLst>
          </p:cNvPr>
          <p:cNvSpPr txBox="1"/>
          <p:nvPr/>
        </p:nvSpPr>
        <p:spPr>
          <a:xfrm>
            <a:off x="7591425" y="3876675"/>
            <a:ext cx="2466975" cy="143116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700" b="1" dirty="0">
                <a:solidFill>
                  <a:srgbClr val="191B0E"/>
                </a:solidFill>
                <a:cs typeface="Segoe UI"/>
              </a:rPr>
              <a:t>Martin Ojeda</a:t>
            </a:r>
            <a:endParaRPr lang="en-US" sz="1700" dirty="0">
              <a:cs typeface="Segoe UI"/>
            </a:endParaRPr>
          </a:p>
          <a:p>
            <a:r>
              <a:rPr lang="en-US" sz="1400" dirty="0">
                <a:solidFill>
                  <a:srgbClr val="323336"/>
                </a:solidFill>
                <a:latin typeface="Franklin Gothic Book"/>
                <a:cs typeface="Segoe UI"/>
              </a:rPr>
              <a:t>Staff Research Associate for the "Stroger Together"</a:t>
            </a:r>
            <a:endParaRPr lang="en-US" sz="1400" dirty="0">
              <a:solidFill>
                <a:srgbClr val="000000"/>
              </a:solidFill>
              <a:latin typeface="Franklin Gothic Book"/>
              <a:cs typeface="Segoe UI"/>
            </a:endParaRPr>
          </a:p>
          <a:p>
            <a:r>
              <a:rPr lang="en-US" sz="1400" dirty="0">
                <a:solidFill>
                  <a:srgbClr val="323336"/>
                </a:solidFill>
                <a:latin typeface="Franklin Gothic Book"/>
                <a:cs typeface="Segoe UI"/>
              </a:rPr>
              <a:t>Henry Luce Initiative</a:t>
            </a:r>
            <a:endParaRPr lang="en-US" sz="1400" dirty="0">
              <a:solidFill>
                <a:srgbClr val="000000"/>
              </a:solidFill>
              <a:latin typeface="Franklin Gothic Book"/>
              <a:ea typeface="Open Sans"/>
              <a:cs typeface="Segoe UI"/>
            </a:endParaRPr>
          </a:p>
          <a:p>
            <a:r>
              <a:rPr lang="en-US" sz="1400" dirty="0">
                <a:solidFill>
                  <a:srgbClr val="323336"/>
                </a:solidFill>
                <a:latin typeface="Franklin Gothic Book"/>
                <a:cs typeface="Segoe UI"/>
              </a:rPr>
              <a:t>UC Merced</a:t>
            </a:r>
          </a:p>
          <a:p>
            <a:r>
              <a:rPr lang="en-US" sz="1400" dirty="0">
                <a:latin typeface="Franklin Gothic Book"/>
                <a:cs typeface="Segoe UI"/>
              </a:rPr>
              <a:t>​</a:t>
            </a:r>
            <a:endParaRPr lang="en-US" sz="1400" dirty="0">
              <a:latin typeface="Franklin Gothic Book"/>
              <a:ea typeface="Open Sans"/>
              <a:cs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30174301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3499FA-3F58-5945-79B9-95CFB5BCE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8138" y="530184"/>
            <a:ext cx="9601200" cy="742950"/>
          </a:xfrm>
        </p:spPr>
        <p:txBody>
          <a:bodyPr/>
          <a:lstStyle/>
          <a:p>
            <a:r>
              <a:rPr lang="en-US" dirty="0"/>
              <a:t>Featured Speakers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E2FF89-EB5F-164E-A2F7-36007B2DA4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0400" y="4208240"/>
            <a:ext cx="3371850" cy="244201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b="1" dirty="0"/>
              <a:t>Christina Lux</a:t>
            </a:r>
          </a:p>
          <a:p>
            <a:pPr marL="0" indent="0">
              <a:buNone/>
            </a:pPr>
            <a:r>
              <a:rPr lang="en-US" sz="1700" dirty="0">
                <a:solidFill>
                  <a:srgbClr val="191B0E"/>
                </a:solidFill>
                <a:latin typeface="Franklin Gothic Book"/>
                <a:cs typeface="Times"/>
              </a:rPr>
              <a:t>Managing Director of the Center for the Humanities, UC Merced</a:t>
            </a:r>
            <a:endParaRPr lang="en-US" sz="1700">
              <a:cs typeface="Times"/>
            </a:endParaRPr>
          </a:p>
        </p:txBody>
      </p:sp>
      <p:pic>
        <p:nvPicPr>
          <p:cNvPr id="5" name="Picture 4" descr="A person wearing glasses and a maroon shirt&#10;&#10;Description automatically generated">
            <a:extLst>
              <a:ext uri="{FF2B5EF4-FFF2-40B4-BE49-F238E27FC236}">
                <a16:creationId xmlns:a16="http://schemas.microsoft.com/office/drawing/2014/main" id="{FAA12DC1-4983-D68D-5B46-005C34828B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428750"/>
            <a:ext cx="1828800" cy="2442018"/>
          </a:xfrm>
          <a:prstGeom prst="rect">
            <a:avLst/>
          </a:prstGeom>
        </p:spPr>
      </p:pic>
      <p:pic>
        <p:nvPicPr>
          <p:cNvPr id="7" name="Picture 6" descr="A person smiling at the camera&#10;&#10;Description automatically generated">
            <a:extLst>
              <a:ext uri="{FF2B5EF4-FFF2-40B4-BE49-F238E27FC236}">
                <a16:creationId xmlns:a16="http://schemas.microsoft.com/office/drawing/2014/main" id="{B717F6A7-4FC9-1883-EADA-928A388051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138" y="4205929"/>
            <a:ext cx="1832262" cy="2446641"/>
          </a:xfrm>
          <a:prstGeom prst="rect">
            <a:avLst/>
          </a:prstGeom>
        </p:spPr>
      </p:pic>
      <p:pic>
        <p:nvPicPr>
          <p:cNvPr id="9" name="Picture 8" descr="A person taking a selfie&#10;&#10;Description automatically generated">
            <a:extLst>
              <a:ext uri="{FF2B5EF4-FFF2-40B4-BE49-F238E27FC236}">
                <a16:creationId xmlns:a16="http://schemas.microsoft.com/office/drawing/2014/main" id="{7850CEC1-A86C-28D0-0DC7-D7C1E00EE0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250" y="4205929"/>
            <a:ext cx="1832262" cy="2446640"/>
          </a:xfrm>
          <a:prstGeom prst="rect">
            <a:avLst/>
          </a:prstGeom>
        </p:spPr>
      </p:pic>
      <p:pic>
        <p:nvPicPr>
          <p:cNvPr id="10" name="Picture 9" descr="A person with dark hair wearing a white shirt&#10;&#10;Description automatically generated">
            <a:extLst>
              <a:ext uri="{FF2B5EF4-FFF2-40B4-BE49-F238E27FC236}">
                <a16:creationId xmlns:a16="http://schemas.microsoft.com/office/drawing/2014/main" id="{82B6242F-47DB-E7C0-7C88-EB3B8D46063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250" y="1426439"/>
            <a:ext cx="1832262" cy="2446641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4AB1B133-ECFE-D04C-2728-358BA8637F3C}"/>
              </a:ext>
            </a:extLst>
          </p:cNvPr>
          <p:cNvSpPr txBox="1">
            <a:spLocks/>
          </p:cNvSpPr>
          <p:nvPr/>
        </p:nvSpPr>
        <p:spPr>
          <a:xfrm>
            <a:off x="3200400" y="1438275"/>
            <a:ext cx="3371850" cy="244201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Franklin Gothic Book" panose="020B0503020102020204" pitchFamily="34" charset="0"/>
              <a:buNone/>
            </a:pPr>
            <a:r>
              <a:rPr lang="en-US" b="1" dirty="0"/>
              <a:t>Robin </a:t>
            </a:r>
            <a:r>
              <a:rPr lang="en-US" b="1" dirty="0" err="1"/>
              <a:t>DeLugan</a:t>
            </a:r>
            <a:endParaRPr lang="en-US" b="1" dirty="0"/>
          </a:p>
          <a:p>
            <a:pPr marL="0" indent="0">
              <a:buNone/>
            </a:pPr>
            <a:r>
              <a:rPr lang="en-US" sz="1700" dirty="0">
                <a:solidFill>
                  <a:srgbClr val="191B0E"/>
                </a:solidFill>
                <a:latin typeface="Franklin Gothic Book"/>
                <a:cs typeface="Arial"/>
              </a:rPr>
              <a:t>Professor of Anthropology &amp; Interim Chair of the Interdisciplinary Humanities Graduate Group, UC Merced</a:t>
            </a:r>
            <a:br>
              <a:rPr lang="en-US" sz="1700" dirty="0"/>
            </a:br>
            <a:endParaRPr lang="en-US" sz="1400">
              <a:ea typeface="Open Sans"/>
              <a:cs typeface="Open Sans"/>
            </a:endParaRPr>
          </a:p>
          <a:p>
            <a:pPr marL="0" indent="0">
              <a:buFont typeface="Franklin Gothic Book" panose="020B0503020102020204" pitchFamily="34" charset="0"/>
              <a:buNone/>
            </a:pPr>
            <a:r>
              <a:rPr lang="en-US" b="1" dirty="0"/>
              <a:t>		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F90CC853-5E17-0A2E-A81F-F4859F61F5A8}"/>
              </a:ext>
            </a:extLst>
          </p:cNvPr>
          <p:cNvSpPr txBox="1">
            <a:spLocks/>
          </p:cNvSpPr>
          <p:nvPr/>
        </p:nvSpPr>
        <p:spPr>
          <a:xfrm>
            <a:off x="8404512" y="4208240"/>
            <a:ext cx="3371850" cy="244201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/>
              <a:t>Samantha Almeida</a:t>
            </a:r>
          </a:p>
          <a:p>
            <a:pPr marL="0" indent="0">
              <a:buNone/>
            </a:pPr>
            <a:r>
              <a:rPr lang="en-US" sz="1700" dirty="0"/>
              <a:t>Interdisciplinary Humanities PhD Graduate Student, UC Merced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ADFC95C-C669-C39E-9E76-A85DFB567E44}"/>
              </a:ext>
            </a:extLst>
          </p:cNvPr>
          <p:cNvSpPr txBox="1">
            <a:spLocks/>
          </p:cNvSpPr>
          <p:nvPr/>
        </p:nvSpPr>
        <p:spPr>
          <a:xfrm>
            <a:off x="8402781" y="1426439"/>
            <a:ext cx="3371850" cy="244201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/>
              <a:t>Miriam Campos </a:t>
            </a:r>
            <a:r>
              <a:rPr lang="en-US" b="1" dirty="0">
                <a:solidFill>
                  <a:srgbClr val="111111"/>
                </a:solidFill>
                <a:latin typeface="Franklin Gothic Book"/>
                <a:ea typeface="Roboto"/>
                <a:cs typeface="Roboto"/>
              </a:rPr>
              <a:t>Martínez</a:t>
            </a:r>
            <a:endParaRPr lang="en-US" b="1" dirty="0">
              <a:latin typeface="Franklin Gothic Book"/>
            </a:endParaRPr>
          </a:p>
          <a:p>
            <a:pPr marL="0" indent="0">
              <a:buNone/>
            </a:pPr>
            <a:r>
              <a:rPr lang="en-US" sz="1700" dirty="0"/>
              <a:t>Interdisciplinary Humanities PhD Graduate Student, UC Merced</a:t>
            </a:r>
            <a:endParaRPr lang="en-US" dirty="0"/>
          </a:p>
          <a:p>
            <a:pPr marL="0" indent="0">
              <a:buNone/>
            </a:pPr>
            <a:endParaRPr lang="en-US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20154B3-37CF-13A0-C153-D06B568D2C4A}"/>
              </a:ext>
            </a:extLst>
          </p:cNvPr>
          <p:cNvSpPr txBox="1"/>
          <p:nvPr/>
        </p:nvSpPr>
        <p:spPr>
          <a:xfrm>
            <a:off x="10444163" y="451485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92833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4508A0-770C-A838-2C96-17568FAA14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514350"/>
            <a:ext cx="10183905" cy="1243617"/>
          </a:xfrm>
        </p:spPr>
        <p:txBody>
          <a:bodyPr>
            <a:normAutofit/>
          </a:bodyPr>
          <a:lstStyle/>
          <a:p>
            <a:r>
              <a:rPr lang="en-US" sz="4000" dirty="0"/>
              <a:t>Interdisciplinary Humanities Graduate Group</a:t>
            </a:r>
            <a:br>
              <a:rPr lang="en-US" sz="4000" dirty="0"/>
            </a:br>
            <a:r>
              <a:rPr lang="en-US" sz="4000" dirty="0"/>
              <a:t> and Luce Initiative 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E53D8C-AE0C-4E67-3907-8C420CAA93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757967"/>
            <a:ext cx="9601200" cy="3581400"/>
          </a:xfrm>
        </p:spPr>
        <p:txBody>
          <a:bodyPr>
            <a:normAutofit/>
          </a:bodyPr>
          <a:lstStyle/>
          <a:p>
            <a:r>
              <a:rPr lang="en-US" sz="2400" dirty="0"/>
              <a:t>We transform graduate education in three ways</a:t>
            </a:r>
          </a:p>
          <a:p>
            <a:pPr lvl="1"/>
            <a:r>
              <a:rPr lang="en-US" sz="2400" dirty="0"/>
              <a:t>Community involvement</a:t>
            </a:r>
          </a:p>
          <a:p>
            <a:pPr lvl="1"/>
            <a:r>
              <a:rPr lang="en-US" sz="2400" dirty="0"/>
              <a:t>Faculty and Graduate Teamwork</a:t>
            </a:r>
          </a:p>
          <a:p>
            <a:pPr lvl="1"/>
            <a:r>
              <a:rPr lang="en-US" sz="2400" dirty="0"/>
              <a:t>Project based learning</a:t>
            </a:r>
          </a:p>
        </p:txBody>
      </p:sp>
    </p:spTree>
    <p:extLst>
      <p:ext uri="{BB962C8B-B14F-4D97-AF65-F5344CB8AC3E}">
        <p14:creationId xmlns:p14="http://schemas.microsoft.com/office/powerpoint/2010/main" val="11419309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3E895B-BAC1-ABA6-FFDB-B84F986853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828489"/>
          </a:xfrm>
        </p:spPr>
        <p:txBody>
          <a:bodyPr>
            <a:normAutofit/>
          </a:bodyPr>
          <a:lstStyle/>
          <a:p>
            <a:r>
              <a:rPr lang="en-US" sz="4000" dirty="0"/>
              <a:t>Presentation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46DBAA-A329-9AA1-5D91-A2010CDF6C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638300"/>
            <a:ext cx="9601200" cy="35814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400" dirty="0"/>
              <a:t>What is community-engaged research about and why is it important?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What kinds of projects have student and community teams engaged so far?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What is current work and highlights, from a student perspective?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What is ahead and new on the horizon?</a:t>
            </a:r>
          </a:p>
        </p:txBody>
      </p:sp>
    </p:spTree>
    <p:extLst>
      <p:ext uri="{BB962C8B-B14F-4D97-AF65-F5344CB8AC3E}">
        <p14:creationId xmlns:p14="http://schemas.microsoft.com/office/powerpoint/2010/main" val="10071300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1">
            <a:extLst>
              <a:ext uri="{FF2B5EF4-FFF2-40B4-BE49-F238E27FC236}">
                <a16:creationId xmlns:a16="http://schemas.microsoft.com/office/drawing/2014/main" id="{C8711422-6426-5973-E4E1-2E667D21A3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6989" y="567859"/>
            <a:ext cx="8686800" cy="1143000"/>
          </a:xfrm>
        </p:spPr>
        <p:txBody>
          <a:bodyPr>
            <a:noAutofit/>
          </a:bodyPr>
          <a:lstStyle/>
          <a:p>
            <a:r>
              <a:rPr lang="en-US" altLang="en-US" sz="4000" dirty="0"/>
              <a:t>Continuum of Community-Engaged Research</a:t>
            </a:r>
            <a:endParaRPr lang="en-US" sz="4000"/>
          </a:p>
        </p:txBody>
      </p:sp>
      <p:pic>
        <p:nvPicPr>
          <p:cNvPr id="47106" name="Content Placeholder 5">
            <a:extLst>
              <a:ext uri="{FF2B5EF4-FFF2-40B4-BE49-F238E27FC236}">
                <a16:creationId xmlns:a16="http://schemas.microsoft.com/office/drawing/2014/main" id="{3345C72B-5230-3EAA-EBC9-558512B8F50C}"/>
              </a:ext>
            </a:extLst>
          </p:cNvPr>
          <p:cNvPicPr>
            <a:picLocks noGrp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6340" y="1915144"/>
            <a:ext cx="7419319" cy="358140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8A5295-6FDF-BADC-5CC6-E6B30DAF3B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902368"/>
          </a:xfrm>
        </p:spPr>
        <p:txBody>
          <a:bodyPr/>
          <a:lstStyle/>
          <a:p>
            <a:r>
              <a:rPr lang="en-US" dirty="0"/>
              <a:t>Example 1: Linguistic Landscapes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C15E66-EABF-B43E-E972-68A1FA1E83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1" y="1588167"/>
            <a:ext cx="5257799" cy="5043607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383540" indent="-383540"/>
            <a:r>
              <a:rPr lang="en-US" sz="2200" dirty="0">
                <a:latin typeface="Calibri"/>
                <a:cs typeface="Calibri"/>
              </a:rPr>
              <a:t>Project Leads: Dr. Yiran Xu, </a:t>
            </a:r>
            <a:r>
              <a:rPr lang="en-US" sz="2200" b="0" i="0" dirty="0">
                <a:solidFill>
                  <a:srgbClr val="323336"/>
                </a:solidFill>
                <a:effectLst/>
                <a:latin typeface="Calibri"/>
                <a:ea typeface="Calibri"/>
                <a:cs typeface="Calibri"/>
              </a:rPr>
              <a:t>Assistant Professor of Writing Studies and Dr. Jiajun Liang, Assistant Professor of Media Studies</a:t>
            </a:r>
            <a:endParaRPr lang="en-US" sz="2200" dirty="0">
              <a:latin typeface="Calibri"/>
              <a:ea typeface="Calibri"/>
              <a:cs typeface="Calibri"/>
            </a:endParaRPr>
          </a:p>
          <a:p>
            <a:r>
              <a:rPr lang="en-US" sz="2200" dirty="0">
                <a:latin typeface="Calibri"/>
                <a:cs typeface="Calibri"/>
              </a:rPr>
              <a:t>Community Partner: Merced County Courthouse Museum</a:t>
            </a:r>
          </a:p>
          <a:p>
            <a:pPr marL="383540" indent="-383540"/>
            <a:r>
              <a:rPr lang="en-US" sz="2200" dirty="0">
                <a:latin typeface="Calibri"/>
                <a:cs typeface="Calibri"/>
              </a:rPr>
              <a:t>Project Focus: The linguistic landscape of Merced and how it reflects its inherent language diversity</a:t>
            </a:r>
            <a:endParaRPr lang="en-US" sz="2200" dirty="0">
              <a:latin typeface="Calibri"/>
              <a:ea typeface="Calibri"/>
              <a:cs typeface="Calibri"/>
            </a:endParaRPr>
          </a:p>
          <a:p>
            <a:pPr marL="383540" indent="-383540"/>
            <a:r>
              <a:rPr lang="en-US" sz="2200" dirty="0">
                <a:latin typeface="Calibri"/>
                <a:ea typeface="Calibri"/>
                <a:cs typeface="Calibri"/>
              </a:rPr>
              <a:t>Project Goal: </a:t>
            </a:r>
            <a:r>
              <a:rPr lang="en-US" sz="2200" dirty="0">
                <a:solidFill>
                  <a:srgbClr val="323336"/>
                </a:solidFill>
                <a:latin typeface="Calibri"/>
                <a:ea typeface="Open Sans"/>
                <a:cs typeface="Calibri"/>
              </a:rPr>
              <a:t>Archive and exhibit Merced's linguistic diversity through archival research, photography of multilingual signage, and interviews with local business owners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453B3F9-3541-5C18-5473-72DECBC636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1588166"/>
            <a:ext cx="5428125" cy="4523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2975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BF6D21-C1E9-D125-1180-396BF21AA2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B998FC-8C1A-B14B-5864-CCC43D6458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842963"/>
          </a:xfrm>
        </p:spPr>
        <p:txBody>
          <a:bodyPr>
            <a:normAutofit/>
          </a:bodyPr>
          <a:lstStyle/>
          <a:p>
            <a:r>
              <a:rPr lang="en-US" sz="4000" dirty="0"/>
              <a:t>Example 2: Medical Humanities in Planada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7B6A08-2EBE-628A-0B8D-197CDFC006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9113" y="1685925"/>
            <a:ext cx="4834177" cy="3533775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383540" indent="-383540"/>
            <a:r>
              <a:rPr lang="en-US" sz="2200" dirty="0">
                <a:latin typeface="Calibri"/>
                <a:cs typeface="Calibri"/>
              </a:rPr>
              <a:t>Project Lead: Dr. Dalia Magaña, Professor of Spanish Linguistics</a:t>
            </a:r>
            <a:endParaRPr lang="en-US" sz="2200" dirty="0">
              <a:latin typeface="Calibri"/>
              <a:ea typeface="Calibri"/>
              <a:cs typeface="Calibri"/>
            </a:endParaRPr>
          </a:p>
          <a:p>
            <a:pPr marL="383540" indent="-383540"/>
            <a:r>
              <a:rPr lang="en-US" sz="2200" dirty="0">
                <a:latin typeface="Calibri"/>
                <a:cs typeface="Calibri"/>
              </a:rPr>
              <a:t>Community Partner: Healthy House</a:t>
            </a:r>
            <a:endParaRPr lang="en-US" sz="2200" dirty="0">
              <a:latin typeface="Calibri"/>
              <a:ea typeface="Calibri"/>
              <a:cs typeface="Calibri"/>
            </a:endParaRPr>
          </a:p>
          <a:p>
            <a:pPr marL="383540" indent="-383540"/>
            <a:r>
              <a:rPr lang="en-US" sz="2200" dirty="0">
                <a:latin typeface="Calibri"/>
                <a:cs typeface="Calibri"/>
              </a:rPr>
              <a:t>Project Focus: Spanish language communication in medical, educational, and social contexts</a:t>
            </a:r>
            <a:endParaRPr lang="en-US" sz="2200" dirty="0">
              <a:latin typeface="Calibri"/>
              <a:ea typeface="Calibri"/>
              <a:cs typeface="Calibri"/>
            </a:endParaRPr>
          </a:p>
          <a:p>
            <a:pPr marL="383540" indent="-383540"/>
            <a:r>
              <a:rPr lang="en-US" sz="2200" dirty="0">
                <a:latin typeface="Calibri"/>
                <a:ea typeface="Calibri"/>
                <a:cs typeface="Calibri"/>
              </a:rPr>
              <a:t>Project Goal: </a:t>
            </a:r>
            <a:r>
              <a:rPr lang="en-US" sz="2200" dirty="0">
                <a:solidFill>
                  <a:srgbClr val="323336"/>
                </a:solidFill>
                <a:latin typeface="Calibri"/>
                <a:ea typeface="Open Sans"/>
                <a:cs typeface="Calibri"/>
              </a:rPr>
              <a:t>Aims to raise awareness about the role of language use and cultural competency in improving patient-centered healthcare with Spanish speakers</a:t>
            </a:r>
            <a:endParaRPr lang="en-US" sz="2200" dirty="0">
              <a:latin typeface="Calibri"/>
              <a:ea typeface="Calibri" panose="020F0502020204030204" pitchFamily="34" charset="0"/>
              <a:cs typeface="Calibri"/>
            </a:endParaRPr>
          </a:p>
        </p:txBody>
      </p:sp>
      <p:pic>
        <p:nvPicPr>
          <p:cNvPr id="6" name="Content Placeholder 4" descr="A qr code with a few squares&#10;&#10;Description automatically generated">
            <a:extLst>
              <a:ext uri="{FF2B5EF4-FFF2-40B4-BE49-F238E27FC236}">
                <a16:creationId xmlns:a16="http://schemas.microsoft.com/office/drawing/2014/main" id="{E2D635AA-3C55-336F-6C2E-CFC16DAC1E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5863" y="3932190"/>
            <a:ext cx="1638300" cy="1638300"/>
          </a:xfrm>
          <a:prstGeom prst="rect">
            <a:avLst/>
          </a:prstGeom>
        </p:spPr>
      </p:pic>
      <p:pic>
        <p:nvPicPr>
          <p:cNvPr id="11" name="Picture 10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4B04724B-8855-6F20-EBE5-476FB1BCD1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5213" y="3922665"/>
            <a:ext cx="1638300" cy="16383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37213FB-A9AC-858C-371A-3A6E137CC075}"/>
              </a:ext>
            </a:extLst>
          </p:cNvPr>
          <p:cNvSpPr txBox="1"/>
          <p:nvPr/>
        </p:nvSpPr>
        <p:spPr>
          <a:xfrm>
            <a:off x="9273973" y="3487595"/>
            <a:ext cx="244078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latin typeface="Calibri"/>
                <a:cs typeface="Calibri"/>
              </a:rPr>
              <a:t>Dalia Magaña’s website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ADEBF12-6043-5E54-8F55-8FCC131B7A89}"/>
              </a:ext>
            </a:extLst>
          </p:cNvPr>
          <p:cNvSpPr txBox="1"/>
          <p:nvPr/>
        </p:nvSpPr>
        <p:spPr>
          <a:xfrm>
            <a:off x="6929151" y="3497120"/>
            <a:ext cx="236420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latin typeface="Calibri"/>
                <a:cs typeface="Calibri"/>
              </a:rPr>
              <a:t>Healthy House website</a:t>
            </a:r>
            <a:endParaRPr lang="en-US" dirty="0"/>
          </a:p>
        </p:txBody>
      </p:sp>
      <p:pic>
        <p:nvPicPr>
          <p:cNvPr id="4" name="Picture 3" descr="A close-up of a person smiling&#10;&#10;AI-generated content may be incorrect.">
            <a:extLst>
              <a:ext uri="{FF2B5EF4-FFF2-40B4-BE49-F238E27FC236}">
                <a16:creationId xmlns:a16="http://schemas.microsoft.com/office/drawing/2014/main" id="{8C23E399-1783-78C7-EB69-EC5814BA0B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58363" y="1333500"/>
            <a:ext cx="1466854" cy="1981200"/>
          </a:xfrm>
          <a:prstGeom prst="rect">
            <a:avLst/>
          </a:prstGeom>
        </p:spPr>
      </p:pic>
      <p:pic>
        <p:nvPicPr>
          <p:cNvPr id="5" name="Picture 4" descr="Healthy House">
            <a:extLst>
              <a:ext uri="{FF2B5EF4-FFF2-40B4-BE49-F238E27FC236}">
                <a16:creationId xmlns:a16="http://schemas.microsoft.com/office/drawing/2014/main" id="{D44B2C03-1708-5D77-D02F-38C054FEBE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00813" y="1476375"/>
            <a:ext cx="3219450" cy="2200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7261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B879EB-A95B-92AE-10D1-0659CA3AF9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753783"/>
          </a:xfrm>
        </p:spPr>
        <p:txBody>
          <a:bodyPr>
            <a:normAutofit/>
          </a:bodyPr>
          <a:lstStyle/>
          <a:p>
            <a:r>
              <a:rPr lang="en-US" sz="4000" dirty="0"/>
              <a:t>Panel Discussion with Graduate Students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10B07E-FD5F-5CAE-8A3F-25CA4503B1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718235"/>
            <a:ext cx="9601200" cy="3581400"/>
          </a:xfrm>
        </p:spPr>
        <p:txBody>
          <a:bodyPr/>
          <a:lstStyle/>
          <a:p>
            <a:r>
              <a:rPr lang="en-US" dirty="0"/>
              <a:t>What have you learned about research by doing community-engaged projects? What are some important skills, for example?</a:t>
            </a:r>
          </a:p>
          <a:p>
            <a:r>
              <a:rPr lang="en-US" dirty="0"/>
              <a:t>How was community at the center of your research projects? Why was that important?</a:t>
            </a:r>
          </a:p>
          <a:p>
            <a:r>
              <a:rPr lang="en-US" dirty="0"/>
              <a:t>What do you wish were taught more or offered more as educational opportunities around community-engaged research?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3837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606183" y="2115188"/>
            <a:ext cx="6668537" cy="9117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5590" lvl="1" indent="-137795" algn="l">
              <a:lnSpc>
                <a:spcPts val="1790"/>
              </a:lnSpc>
              <a:buFont typeface="Arial"/>
              <a:buChar char="•"/>
            </a:pPr>
            <a:r>
              <a:rPr lang="en-US" sz="1400" dirty="0">
                <a:solidFill>
                  <a:srgbClr val="010101"/>
                </a:solidFill>
                <a:latin typeface="Lora"/>
                <a:ea typeface="Lora"/>
                <a:cs typeface="Lora"/>
                <a:sym typeface="Lora"/>
              </a:rPr>
              <a:t>Risk, Durable Justice, and Reconciliation</a:t>
            </a:r>
            <a:endParaRPr lang="en-US" sz="1400" dirty="0">
              <a:solidFill>
                <a:srgbClr val="010101"/>
              </a:solidFill>
              <a:latin typeface="Lora"/>
              <a:ea typeface="Lora"/>
              <a:cs typeface="Lora"/>
            </a:endParaRPr>
          </a:p>
          <a:p>
            <a:pPr marL="275590" lvl="1" indent="-137795" algn="l">
              <a:lnSpc>
                <a:spcPts val="1790"/>
              </a:lnSpc>
              <a:buFont typeface="Arial"/>
              <a:buChar char="•"/>
            </a:pPr>
            <a:r>
              <a:rPr lang="en-US" sz="1400" dirty="0">
                <a:solidFill>
                  <a:srgbClr val="010101"/>
                </a:solidFill>
                <a:latin typeface="Lora"/>
                <a:ea typeface="Lora"/>
                <a:cs typeface="Lora"/>
                <a:sym typeface="Lora"/>
              </a:rPr>
              <a:t>Transformative Communities of Care and Mutual Aid </a:t>
            </a:r>
            <a:endParaRPr lang="en-US" sz="1400" dirty="0">
              <a:solidFill>
                <a:srgbClr val="010101"/>
              </a:solidFill>
              <a:latin typeface="Lora"/>
              <a:ea typeface="Lora"/>
              <a:cs typeface="Lora"/>
            </a:endParaRPr>
          </a:p>
          <a:p>
            <a:pPr marL="275590" lvl="1" indent="-137795" algn="l">
              <a:lnSpc>
                <a:spcPts val="1790"/>
              </a:lnSpc>
              <a:buFont typeface="Arial"/>
              <a:buChar char="•"/>
            </a:pPr>
            <a:r>
              <a:rPr lang="en-US" sz="1400" dirty="0">
                <a:solidFill>
                  <a:srgbClr val="010101"/>
                </a:solidFill>
                <a:latin typeface="Lora"/>
                <a:ea typeface="Lora"/>
                <a:cs typeface="Lora"/>
                <a:sym typeface="Lora"/>
              </a:rPr>
              <a:t>Migrations, Diasporas, and the Future of Cultural Revitalization</a:t>
            </a:r>
            <a:endParaRPr lang="en-US" sz="1400" dirty="0">
              <a:solidFill>
                <a:srgbClr val="010101"/>
              </a:solidFill>
              <a:latin typeface="Lora"/>
              <a:ea typeface="Lora"/>
              <a:cs typeface="Lora"/>
            </a:endParaRPr>
          </a:p>
          <a:p>
            <a:pPr marL="275590" lvl="1" indent="-137795" algn="l">
              <a:lnSpc>
                <a:spcPts val="1790"/>
              </a:lnSpc>
              <a:buFont typeface="Arial"/>
              <a:buChar char="•"/>
            </a:pPr>
            <a:r>
              <a:rPr lang="en-US" sz="1400" dirty="0">
                <a:solidFill>
                  <a:srgbClr val="010101"/>
                </a:solidFill>
                <a:latin typeface="Lora"/>
                <a:ea typeface="Lora"/>
                <a:cs typeface="Lora"/>
                <a:sym typeface="Lora"/>
              </a:rPr>
              <a:t>Designing Responses to Climate Impacts - from Wildfires to Floods</a:t>
            </a:r>
            <a:endParaRPr lang="en-US" sz="1400" dirty="0">
              <a:solidFill>
                <a:srgbClr val="010101"/>
              </a:solidFill>
              <a:latin typeface="Lora"/>
              <a:ea typeface="Lora"/>
              <a:cs typeface="Lora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616579" y="429215"/>
            <a:ext cx="8596103" cy="10920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l">
              <a:lnSpc>
                <a:spcPts val="4351"/>
              </a:lnSpc>
              <a:spcBef>
                <a:spcPct val="0"/>
              </a:spcBef>
            </a:pPr>
            <a:r>
              <a:rPr lang="en-US" sz="3100" spc="40" dirty="0">
                <a:solidFill>
                  <a:srgbClr val="000000"/>
                </a:solidFill>
                <a:latin typeface="Franklin Gothic Book"/>
                <a:ea typeface="Dream Avenue"/>
                <a:cs typeface="Dream Avenue"/>
                <a:sym typeface="Dream Avenue"/>
              </a:rPr>
              <a:t>Our Interwoven Futures </a:t>
            </a:r>
            <a:endParaRPr lang="en-US" sz="3100" spc="40" dirty="0">
              <a:solidFill>
                <a:srgbClr val="000000"/>
              </a:solidFill>
              <a:latin typeface="Franklin Gothic Book"/>
              <a:ea typeface="Dream Avenue"/>
              <a:cs typeface="Dream Avenue"/>
            </a:endParaRPr>
          </a:p>
          <a:p>
            <a:pPr marL="0" lvl="0" indent="0" algn="l">
              <a:lnSpc>
                <a:spcPts val="4351"/>
              </a:lnSpc>
              <a:spcBef>
                <a:spcPct val="0"/>
              </a:spcBef>
            </a:pPr>
            <a:r>
              <a:rPr lang="en-US" sz="3100" spc="40" dirty="0">
                <a:solidFill>
                  <a:srgbClr val="000000"/>
                </a:solidFill>
                <a:latin typeface="Franklin Gothic Book"/>
                <a:ea typeface="Dream Avenue"/>
                <a:cs typeface="Dream Avenue"/>
                <a:sym typeface="Dream Avenue"/>
              </a:rPr>
              <a:t>3-Year Grant</a:t>
            </a:r>
            <a:endParaRPr lang="en-US" sz="3100" spc="40" dirty="0">
              <a:solidFill>
                <a:srgbClr val="000000"/>
              </a:solidFill>
              <a:latin typeface="Franklin Gothic Book"/>
              <a:ea typeface="Dream Avenue"/>
              <a:cs typeface="Dream Avenue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607054" y="3118378"/>
            <a:ext cx="7376358" cy="2935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443"/>
              </a:lnSpc>
            </a:pPr>
            <a:r>
              <a:rPr lang="en-US" sz="1745" b="1" i="1" dirty="0">
                <a:solidFill>
                  <a:srgbClr val="010101"/>
                </a:solidFill>
                <a:latin typeface="Lora Bold Italics"/>
                <a:ea typeface="Lora Bold Italics"/>
                <a:cs typeface="Lora Bold Italics"/>
                <a:sym typeface="Lora Bold Italics"/>
              </a:rPr>
              <a:t>Provides fellowships to create public humanities projects 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608285" y="1740648"/>
            <a:ext cx="2565733" cy="2890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l">
              <a:lnSpc>
                <a:spcPts val="2443"/>
              </a:lnSpc>
              <a:spcBef>
                <a:spcPct val="0"/>
              </a:spcBef>
            </a:pPr>
            <a:r>
              <a:rPr lang="en-US" sz="1745" b="1" i="1" dirty="0">
                <a:solidFill>
                  <a:srgbClr val="010101"/>
                </a:solidFill>
                <a:latin typeface="Lora Bold Italics"/>
                <a:ea typeface="Lora Bold Italics"/>
                <a:cs typeface="Lora Bold Italics"/>
                <a:sym typeface="Lora Bold Italics"/>
              </a:rPr>
              <a:t>Sub-Themes include: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614142" y="3502443"/>
            <a:ext cx="8582623" cy="4460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5590" lvl="1" indent="-137795" algn="l">
              <a:lnSpc>
                <a:spcPts val="1790"/>
              </a:lnSpc>
              <a:buFont typeface="Arial"/>
              <a:buChar char="•"/>
            </a:pPr>
            <a:r>
              <a:rPr lang="en-US" sz="1400" dirty="0">
                <a:solidFill>
                  <a:srgbClr val="010101"/>
                </a:solidFill>
                <a:latin typeface="Lora"/>
                <a:ea typeface="Lora"/>
                <a:cs typeface="Lora"/>
                <a:sym typeface="Lora"/>
              </a:rPr>
              <a:t>that engage our region, with a focus on Merced County and beyond</a:t>
            </a:r>
            <a:endParaRPr lang="en-US" sz="1400" dirty="0">
              <a:solidFill>
                <a:srgbClr val="010101"/>
              </a:solidFill>
              <a:latin typeface="Lora"/>
              <a:ea typeface="Lora"/>
              <a:cs typeface="Lora"/>
            </a:endParaRPr>
          </a:p>
          <a:p>
            <a:pPr marL="275590" lvl="1" indent="-137795" algn="l">
              <a:lnSpc>
                <a:spcPts val="1790"/>
              </a:lnSpc>
              <a:buFont typeface="Arial"/>
              <a:buChar char="•"/>
            </a:pPr>
            <a:r>
              <a:rPr lang="en-US" sz="1400" dirty="0">
                <a:solidFill>
                  <a:srgbClr val="010101"/>
                </a:solidFill>
                <a:latin typeface="Lora"/>
                <a:ea typeface="Lora"/>
                <a:cs typeface="Lora"/>
                <a:sym typeface="Lora"/>
              </a:rPr>
              <a:t>with a social justice orientation</a:t>
            </a:r>
            <a:endParaRPr lang="en-US" sz="1400" dirty="0">
              <a:solidFill>
                <a:srgbClr val="010101"/>
              </a:solidFill>
              <a:latin typeface="Lora"/>
              <a:ea typeface="Lora"/>
              <a:cs typeface="Lora"/>
            </a:endParaRPr>
          </a:p>
        </p:txBody>
      </p:sp>
      <p:sp>
        <p:nvSpPr>
          <p:cNvPr id="10" name="Freeform 10"/>
          <p:cNvSpPr/>
          <p:nvPr/>
        </p:nvSpPr>
        <p:spPr>
          <a:xfrm rot="16200000">
            <a:off x="-1969716" y="2917326"/>
            <a:ext cx="5695627" cy="1248363"/>
          </a:xfrm>
          <a:custGeom>
            <a:avLst/>
            <a:gdLst/>
            <a:ahLst/>
            <a:cxnLst/>
            <a:rect l="l" t="t" r="r" b="b"/>
            <a:pathLst>
              <a:path w="8543440" h="1872544">
                <a:moveTo>
                  <a:pt x="0" y="0"/>
                </a:moveTo>
                <a:lnTo>
                  <a:pt x="8543440" y="0"/>
                </a:lnTo>
                <a:lnTo>
                  <a:pt x="8543440" y="1872543"/>
                </a:lnTo>
                <a:lnTo>
                  <a:pt x="0" y="187254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b="-38523"/>
            </a:stretch>
          </a:blipFill>
        </p:spPr>
        <p:txBody>
          <a:bodyPr/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800"/>
          </a:p>
        </p:txBody>
      </p:sp>
      <p:sp>
        <p:nvSpPr>
          <p:cNvPr id="11" name="Freeform 11"/>
          <p:cNvSpPr/>
          <p:nvPr/>
        </p:nvSpPr>
        <p:spPr>
          <a:xfrm>
            <a:off x="7160543" y="487281"/>
            <a:ext cx="4471975" cy="1663079"/>
          </a:xfrm>
          <a:custGeom>
            <a:avLst/>
            <a:gdLst/>
            <a:ahLst/>
            <a:cxnLst/>
            <a:rect l="l" t="t" r="r" b="b"/>
            <a:pathLst>
              <a:path w="7281706" h="2578938">
                <a:moveTo>
                  <a:pt x="0" y="0"/>
                </a:moveTo>
                <a:lnTo>
                  <a:pt x="7281706" y="0"/>
                </a:lnTo>
                <a:lnTo>
                  <a:pt x="7281706" y="2578937"/>
                </a:lnTo>
                <a:lnTo>
                  <a:pt x="0" y="257893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800"/>
          </a:p>
        </p:txBody>
      </p:sp>
      <p:sp>
        <p:nvSpPr>
          <p:cNvPr id="15" name="TextBox 5">
            <a:extLst>
              <a:ext uri="{FF2B5EF4-FFF2-40B4-BE49-F238E27FC236}">
                <a16:creationId xmlns:a16="http://schemas.microsoft.com/office/drawing/2014/main" id="{C74FCD5B-5B2E-8587-DB62-2D74E09603F9}"/>
              </a:ext>
            </a:extLst>
          </p:cNvPr>
          <p:cNvSpPr txBox="1"/>
          <p:nvPr/>
        </p:nvSpPr>
        <p:spPr>
          <a:xfrm>
            <a:off x="1607054" y="4038909"/>
            <a:ext cx="9076821" cy="2935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l">
              <a:lnSpc>
                <a:spcPts val="2443"/>
              </a:lnSpc>
              <a:spcBef>
                <a:spcPct val="0"/>
              </a:spcBef>
            </a:pPr>
            <a:r>
              <a:rPr lang="en-US" sz="1745" b="1" i="1" dirty="0">
                <a:solidFill>
                  <a:srgbClr val="010101"/>
                </a:solidFill>
                <a:latin typeface="Lora Bold Italics"/>
                <a:ea typeface="Lora Bold Italics"/>
                <a:cs typeface="Lora Bold Italics"/>
                <a:sym typeface="Lora Bold Italics"/>
              </a:rPr>
              <a:t>Offers regular touchpoints between the campus and community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B354A51-0DF1-E71D-68B4-B4D56E83CF4E}"/>
              </a:ext>
            </a:extLst>
          </p:cNvPr>
          <p:cNvSpPr txBox="1"/>
          <p:nvPr/>
        </p:nvSpPr>
        <p:spPr>
          <a:xfrm>
            <a:off x="1622965" y="4422974"/>
            <a:ext cx="10049860" cy="54239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5590" lvl="1" indent="-137795" algn="l">
              <a:lnSpc>
                <a:spcPts val="1790"/>
              </a:lnSpc>
              <a:buFont typeface="Arial"/>
              <a:buChar char="•"/>
            </a:pPr>
            <a:r>
              <a:rPr lang="en-US" sz="1400" dirty="0">
                <a:solidFill>
                  <a:srgbClr val="010101"/>
                </a:solidFill>
                <a:latin typeface="Lora"/>
                <a:ea typeface="Lora"/>
                <a:cs typeface="Lora"/>
                <a:sym typeface="Lora"/>
              </a:rPr>
              <a:t>2 community lunch conversations annually</a:t>
            </a:r>
            <a:endParaRPr lang="en-US" sz="1400" dirty="0">
              <a:solidFill>
                <a:srgbClr val="010101"/>
              </a:solidFill>
              <a:latin typeface="Lora"/>
              <a:ea typeface="Lora"/>
              <a:cs typeface="Lora"/>
            </a:endParaRPr>
          </a:p>
          <a:p>
            <a:pPr marL="275590" lvl="1" indent="-137795" algn="l">
              <a:lnSpc>
                <a:spcPts val="1790"/>
              </a:lnSpc>
              <a:buFont typeface="Arial"/>
              <a:buChar char="•"/>
            </a:pPr>
            <a:r>
              <a:rPr lang="en-US" sz="1400" dirty="0">
                <a:solidFill>
                  <a:srgbClr val="010101"/>
                </a:solidFill>
                <a:latin typeface="Lora"/>
                <a:ea typeface="Lora"/>
                <a:cs typeface="Lora"/>
                <a:sym typeface="Lora"/>
              </a:rPr>
              <a:t>200 books for a “Common Read” with 10 book club discussions, in partnership with the Merced County Library</a:t>
            </a:r>
            <a:endParaRPr lang="en-US" sz="1400" dirty="0">
              <a:solidFill>
                <a:srgbClr val="010101"/>
              </a:solidFill>
              <a:latin typeface="Lora"/>
              <a:ea typeface="Lora"/>
              <a:cs typeface="Lora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080A41F-927D-572A-C49A-41C535B2FAEC}"/>
              </a:ext>
            </a:extLst>
          </p:cNvPr>
          <p:cNvSpPr txBox="1"/>
          <p:nvPr/>
        </p:nvSpPr>
        <p:spPr>
          <a:xfrm>
            <a:off x="1604617" y="5524479"/>
            <a:ext cx="9328150" cy="77322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5590" lvl="1" indent="-137795" algn="l">
              <a:lnSpc>
                <a:spcPts val="1790"/>
              </a:lnSpc>
              <a:buFont typeface="Arial"/>
              <a:buChar char="•"/>
            </a:pPr>
            <a:r>
              <a:rPr lang="en-US" sz="1400" dirty="0">
                <a:solidFill>
                  <a:srgbClr val="010101"/>
                </a:solidFill>
                <a:latin typeface="Lora"/>
                <a:ea typeface="Lora"/>
                <a:cs typeface="Lora"/>
                <a:sym typeface="Lora"/>
              </a:rPr>
              <a:t>1-day public humanities boot camp annually</a:t>
            </a:r>
            <a:endParaRPr lang="en-US" sz="1400" dirty="0">
              <a:solidFill>
                <a:srgbClr val="010101"/>
              </a:solidFill>
              <a:latin typeface="Lora"/>
              <a:ea typeface="Lora"/>
              <a:cs typeface="Lora"/>
            </a:endParaRPr>
          </a:p>
          <a:p>
            <a:pPr marL="275590" lvl="1" indent="-137795" algn="l">
              <a:lnSpc>
                <a:spcPts val="1790"/>
              </a:lnSpc>
              <a:buFont typeface="Arial"/>
              <a:buChar char="•"/>
            </a:pPr>
            <a:r>
              <a:rPr lang="en-US" sz="1400" dirty="0">
                <a:solidFill>
                  <a:srgbClr val="010101"/>
                </a:solidFill>
                <a:latin typeface="Lora"/>
                <a:ea typeface="Lora"/>
                <a:cs typeface="Lora"/>
                <a:sym typeface="Lora"/>
              </a:rPr>
              <a:t>3 public humanities speakers annually</a:t>
            </a:r>
            <a:endParaRPr lang="en-US" sz="1400" dirty="0">
              <a:solidFill>
                <a:srgbClr val="010101"/>
              </a:solidFill>
              <a:latin typeface="Lora"/>
              <a:ea typeface="Lora"/>
              <a:cs typeface="Lora"/>
            </a:endParaRPr>
          </a:p>
          <a:p>
            <a:pPr marL="275590" lvl="1" indent="-137795" algn="l">
              <a:lnSpc>
                <a:spcPts val="1790"/>
              </a:lnSpc>
              <a:buFont typeface="Arial"/>
              <a:buChar char="•"/>
            </a:pPr>
            <a:r>
              <a:rPr lang="en-US" sz="1400" dirty="0">
                <a:solidFill>
                  <a:srgbClr val="010101"/>
                </a:solidFill>
                <a:latin typeface="Lora"/>
                <a:ea typeface="Lora"/>
                <a:cs typeface="Lora"/>
                <a:sym typeface="Lora"/>
              </a:rPr>
              <a:t>Mass media trainings, currently in partnership with the Central Valley Journalism Collaborative</a:t>
            </a:r>
            <a:endParaRPr lang="en-US" sz="1400" dirty="0">
              <a:solidFill>
                <a:srgbClr val="010101"/>
              </a:solidFill>
              <a:latin typeface="Lora"/>
              <a:ea typeface="Lora"/>
              <a:cs typeface="Lora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9ED7EE5-026B-C7DC-4401-C111BF280030}"/>
              </a:ext>
            </a:extLst>
          </p:cNvPr>
          <p:cNvSpPr txBox="1"/>
          <p:nvPr/>
        </p:nvSpPr>
        <p:spPr>
          <a:xfrm>
            <a:off x="1604618" y="5054689"/>
            <a:ext cx="8774801" cy="38228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l">
              <a:lnSpc>
                <a:spcPts val="2443"/>
              </a:lnSpc>
              <a:spcBef>
                <a:spcPct val="0"/>
              </a:spcBef>
            </a:pPr>
            <a:r>
              <a:rPr lang="en-US" sz="1747" b="1" i="1" dirty="0">
                <a:solidFill>
                  <a:srgbClr val="010101"/>
                </a:solidFill>
                <a:latin typeface="Lora Bold Italics"/>
                <a:ea typeface="Lora Bold Italics"/>
                <a:cs typeface="Lora Bold Italics"/>
                <a:sym typeface="Lora Bold Italics"/>
              </a:rPr>
              <a:t>Funds workshops, trainings, and sharing examples of public humanities projects</a:t>
            </a:r>
          </a:p>
        </p:txBody>
      </p:sp>
    </p:spTree>
    <p:extLst>
      <p:ext uri="{BB962C8B-B14F-4D97-AF65-F5344CB8AC3E}">
        <p14:creationId xmlns:p14="http://schemas.microsoft.com/office/powerpoint/2010/main" val="2818837293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Crop</Template>
  <TotalTime>607</TotalTime>
  <Words>720</Words>
  <Application>Microsoft Office PowerPoint</Application>
  <PresentationFormat>Widescreen</PresentationFormat>
  <Paragraphs>83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Aptos</vt:lpstr>
      <vt:lpstr>Arial</vt:lpstr>
      <vt:lpstr>Calibri</vt:lpstr>
      <vt:lpstr>Franklin Gothic Book</vt:lpstr>
      <vt:lpstr>Lora</vt:lpstr>
      <vt:lpstr>Lora Bold Italics</vt:lpstr>
      <vt:lpstr>Open Sans</vt:lpstr>
      <vt:lpstr>Segoe UI</vt:lpstr>
      <vt:lpstr>Times</vt:lpstr>
      <vt:lpstr>Crop</vt:lpstr>
      <vt:lpstr>Why Do We need Community in our Research? </vt:lpstr>
      <vt:lpstr>Featured Speakers</vt:lpstr>
      <vt:lpstr>Interdisciplinary Humanities Graduate Group  and Luce Initiative Background</vt:lpstr>
      <vt:lpstr>Presentation Outline</vt:lpstr>
      <vt:lpstr>Continuum of Community-Engaged Research</vt:lpstr>
      <vt:lpstr>Example 1: Linguistic Landscapes</vt:lpstr>
      <vt:lpstr>Example 2: Medical Humanities in Planada</vt:lpstr>
      <vt:lpstr>Panel Discussion with Graduate Students</vt:lpstr>
      <vt:lpstr>PowerPoint Presentation</vt:lpstr>
      <vt:lpstr>PowerPoint Presentation</vt:lpstr>
      <vt:lpstr>Our Additional Team Members Here Today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Why Do We need Community in our Research?</dc:title>
  <dc:creator>Anne Zanzucchi</dc:creator>
  <cp:lastModifiedBy>Belinda Braunstein</cp:lastModifiedBy>
  <cp:revision>411</cp:revision>
  <dcterms:created xsi:type="dcterms:W3CDTF">2025-01-24T22:25:13Z</dcterms:created>
  <dcterms:modified xsi:type="dcterms:W3CDTF">2025-02-14T21:50:48Z</dcterms:modified>
</cp:coreProperties>
</file>